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55109" y="3529965"/>
            <a:ext cx="9970769" cy="226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FFFF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rgbClr val="FFFFF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4275" y="0"/>
            <a:ext cx="14563725" cy="56769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743325"/>
            <a:ext cx="8334375" cy="65436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85214" y="3534092"/>
            <a:ext cx="7017384" cy="5544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157079" y="3457892"/>
            <a:ext cx="6936105" cy="539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624" y="0"/>
            <a:ext cx="11763375" cy="542925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29250"/>
            <a:ext cx="9820274" cy="485774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01860" y="941070"/>
            <a:ext cx="5524500" cy="2298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01860" y="3436677"/>
            <a:ext cx="7853044" cy="272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FFFFF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6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03350"/>
            <a:ext cx="8076692" cy="888365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5925" y="0"/>
            <a:ext cx="8982075" cy="810577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393"/>
            <a:ext cx="2238502" cy="3759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40001" y="2711450"/>
            <a:ext cx="14291944" cy="14674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450" b="1">
                <a:solidFill>
                  <a:srgbClr val="FFFFFF"/>
                </a:solidFill>
                <a:latin typeface="Trebuchet MS"/>
                <a:cs typeface="Trebuchet MS"/>
              </a:rPr>
              <a:t>Synthetic</a:t>
            </a:r>
            <a:r>
              <a:rPr dirty="0" sz="9450" spc="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45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9450" spc="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450" spc="-10" b="1">
                <a:solidFill>
                  <a:srgbClr val="FFFFFF"/>
                </a:solidFill>
                <a:latin typeface="Trebuchet MS"/>
                <a:cs typeface="Trebuchet MS"/>
              </a:rPr>
              <a:t>Generator</a:t>
            </a:r>
            <a:endParaRPr sz="945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200655" y="4587875"/>
            <a:ext cx="7562850" cy="1459865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919"/>
              </a:spcBef>
            </a:pPr>
            <a:r>
              <a:rPr dirty="0" sz="5000" spc="235" b="1">
                <a:solidFill>
                  <a:srgbClr val="C5259E"/>
                </a:solidFill>
                <a:latin typeface="Trebuchet MS"/>
                <a:cs typeface="Trebuchet MS"/>
              </a:rPr>
              <a:t>Malak</a:t>
            </a:r>
            <a:r>
              <a:rPr dirty="0" sz="5000" spc="-315" b="1">
                <a:solidFill>
                  <a:srgbClr val="C5259E"/>
                </a:solidFill>
                <a:latin typeface="Trebuchet MS"/>
                <a:cs typeface="Trebuchet MS"/>
              </a:rPr>
              <a:t> </a:t>
            </a:r>
            <a:r>
              <a:rPr dirty="0" sz="5000" spc="-10" b="1">
                <a:solidFill>
                  <a:srgbClr val="C5259E"/>
                </a:solidFill>
                <a:latin typeface="Trebuchet MS"/>
                <a:cs typeface="Trebuchet MS"/>
              </a:rPr>
              <a:t>Soni(22AIML053) </a:t>
            </a:r>
            <a:r>
              <a:rPr dirty="0" sz="5000" spc="165" b="1">
                <a:solidFill>
                  <a:srgbClr val="C5259E"/>
                </a:solidFill>
                <a:latin typeface="Trebuchet MS"/>
                <a:cs typeface="Trebuchet MS"/>
              </a:rPr>
              <a:t>Ansh</a:t>
            </a:r>
            <a:r>
              <a:rPr dirty="0" sz="5000" spc="-270" b="1">
                <a:solidFill>
                  <a:srgbClr val="C5259E"/>
                </a:solidFill>
                <a:latin typeface="Trebuchet MS"/>
                <a:cs typeface="Trebuchet MS"/>
              </a:rPr>
              <a:t> </a:t>
            </a:r>
            <a:r>
              <a:rPr dirty="0" sz="5000" spc="-10" b="1">
                <a:solidFill>
                  <a:srgbClr val="C5259E"/>
                </a:solidFill>
                <a:latin typeface="Trebuchet MS"/>
                <a:cs typeface="Trebuchet MS"/>
              </a:rPr>
              <a:t>Trivedi(22AIML056)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20622" y="6299200"/>
            <a:ext cx="4667377" cy="39878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150235" y="2281872"/>
            <a:ext cx="954722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Department</a:t>
            </a:r>
            <a:r>
              <a:rPr dirty="0" sz="305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3050" spc="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Artificial</a:t>
            </a:r>
            <a:r>
              <a:rPr dirty="0" sz="30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r>
              <a:rPr dirty="0" sz="305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b="1">
                <a:solidFill>
                  <a:srgbClr val="FFFFFF"/>
                </a:solidFill>
                <a:latin typeface="Calibri"/>
                <a:cs typeface="Calibri"/>
              </a:rPr>
              <a:t>and Machine</a:t>
            </a:r>
            <a:r>
              <a:rPr dirty="0" sz="3050" spc="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-10" b="1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6108" y="3381375"/>
              <a:ext cx="12534831" cy="28384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624" y="0"/>
              <a:ext cx="11763375" cy="5429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429250"/>
              <a:ext cx="9820274" cy="48577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2125" y="9001125"/>
              <a:ext cx="409575" cy="4191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700"/>
              <a:t>Thank</a:t>
            </a:r>
            <a:r>
              <a:rPr dirty="0" sz="14700" spc="-680"/>
              <a:t> </a:t>
            </a:r>
            <a:r>
              <a:rPr dirty="0" sz="14700" spc="135">
                <a:solidFill>
                  <a:srgbClr val="C5259E"/>
                </a:solidFill>
              </a:rPr>
              <a:t>You!</a:t>
            </a:r>
            <a:endParaRPr sz="14700"/>
          </a:p>
        </p:txBody>
      </p:sp>
      <p:sp>
        <p:nvSpPr>
          <p:cNvPr id="8" name="object 8" descr=""/>
          <p:cNvSpPr txBox="1"/>
          <p:nvPr/>
        </p:nvSpPr>
        <p:spPr>
          <a:xfrm>
            <a:off x="6510019" y="6519481"/>
            <a:ext cx="5140325" cy="94678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5080" indent="156845">
              <a:lnSpc>
                <a:spcPts val="3379"/>
              </a:lnSpc>
              <a:spcBef>
                <a:spcPts val="620"/>
              </a:spcBef>
            </a:pPr>
            <a:r>
              <a:rPr dirty="0" sz="3200" spc="155" b="1">
                <a:solidFill>
                  <a:srgbClr val="FFFFFF"/>
                </a:solidFill>
                <a:latin typeface="Trebuchet MS"/>
                <a:cs typeface="Trebuchet MS"/>
              </a:rPr>
              <a:t>Malak</a:t>
            </a:r>
            <a:r>
              <a:rPr dirty="0" sz="32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00" b="1">
                <a:solidFill>
                  <a:srgbClr val="FFFFFF"/>
                </a:solidFill>
                <a:latin typeface="Trebuchet MS"/>
                <a:cs typeface="Trebuchet MS"/>
              </a:rPr>
              <a:t>Soni</a:t>
            </a:r>
            <a:r>
              <a:rPr dirty="0" sz="32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 b="1">
                <a:solidFill>
                  <a:srgbClr val="FFFFFF"/>
                </a:solidFill>
                <a:latin typeface="Trebuchet MS"/>
                <a:cs typeface="Trebuchet MS"/>
              </a:rPr>
              <a:t>:-</a:t>
            </a:r>
            <a:r>
              <a:rPr dirty="0" sz="3200" spc="-1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55" b="1">
                <a:solidFill>
                  <a:srgbClr val="FFFFFF"/>
                </a:solidFill>
                <a:latin typeface="Trebuchet MS"/>
                <a:cs typeface="Trebuchet MS"/>
              </a:rPr>
              <a:t>22AIML053 </a:t>
            </a:r>
            <a:r>
              <a:rPr dirty="0" sz="3200" spc="125" b="1">
                <a:solidFill>
                  <a:srgbClr val="FFFFFF"/>
                </a:solidFill>
                <a:latin typeface="Trebuchet MS"/>
                <a:cs typeface="Trebuchet MS"/>
              </a:rPr>
              <a:t>Ansh</a:t>
            </a:r>
            <a:r>
              <a:rPr dirty="0" sz="32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b="1">
                <a:solidFill>
                  <a:srgbClr val="FFFFFF"/>
                </a:solidFill>
                <a:latin typeface="Trebuchet MS"/>
                <a:cs typeface="Trebuchet MS"/>
              </a:rPr>
              <a:t>Trivedi</a:t>
            </a:r>
            <a:r>
              <a:rPr dirty="0" sz="32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-120" b="1">
                <a:solidFill>
                  <a:srgbClr val="FFFFFF"/>
                </a:solidFill>
                <a:latin typeface="Trebuchet MS"/>
                <a:cs typeface="Trebuchet MS"/>
              </a:rPr>
              <a:t>:-</a:t>
            </a:r>
            <a:r>
              <a:rPr dirty="0" sz="3200" spc="-1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5" b="1">
                <a:solidFill>
                  <a:srgbClr val="FFFFFF"/>
                </a:solidFill>
                <a:latin typeface="Trebuchet MS"/>
                <a:cs typeface="Trebuchet MS"/>
              </a:rPr>
              <a:t>22AIML056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1725" y="0"/>
            <a:ext cx="12106275" cy="714375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600200"/>
            <a:ext cx="7667625" cy="8686800"/>
            <a:chOff x="0" y="1600200"/>
            <a:chExt cx="7667625" cy="86868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952750"/>
              <a:ext cx="5295900" cy="73342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100" y="1600200"/>
              <a:ext cx="6867525" cy="41529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00100" y="5753100"/>
              <a:ext cx="6867525" cy="638175"/>
            </a:xfrm>
            <a:custGeom>
              <a:avLst/>
              <a:gdLst/>
              <a:ahLst/>
              <a:cxnLst/>
              <a:rect l="l" t="t" r="r" b="b"/>
              <a:pathLst>
                <a:path w="6867525" h="638175">
                  <a:moveTo>
                    <a:pt x="6867525" y="0"/>
                  </a:moveTo>
                  <a:lnTo>
                    <a:pt x="0" y="0"/>
                  </a:lnTo>
                  <a:lnTo>
                    <a:pt x="0" y="326136"/>
                  </a:lnTo>
                  <a:lnTo>
                    <a:pt x="3394" y="372247"/>
                  </a:lnTo>
                  <a:lnTo>
                    <a:pt x="13253" y="416258"/>
                  </a:lnTo>
                  <a:lnTo>
                    <a:pt x="29094" y="457685"/>
                  </a:lnTo>
                  <a:lnTo>
                    <a:pt x="50432" y="496046"/>
                  </a:lnTo>
                  <a:lnTo>
                    <a:pt x="76781" y="530858"/>
                  </a:lnTo>
                  <a:lnTo>
                    <a:pt x="107658" y="561638"/>
                  </a:lnTo>
                  <a:lnTo>
                    <a:pt x="142579" y="587904"/>
                  </a:lnTo>
                  <a:lnTo>
                    <a:pt x="181058" y="609174"/>
                  </a:lnTo>
                  <a:lnTo>
                    <a:pt x="222611" y="624963"/>
                  </a:lnTo>
                  <a:lnTo>
                    <a:pt x="266755" y="634791"/>
                  </a:lnTo>
                  <a:lnTo>
                    <a:pt x="313004" y="638175"/>
                  </a:lnTo>
                  <a:lnTo>
                    <a:pt x="6554470" y="638175"/>
                  </a:lnTo>
                  <a:lnTo>
                    <a:pt x="6600720" y="634791"/>
                  </a:lnTo>
                  <a:lnTo>
                    <a:pt x="6644866" y="624963"/>
                  </a:lnTo>
                  <a:lnTo>
                    <a:pt x="6686425" y="609174"/>
                  </a:lnTo>
                  <a:lnTo>
                    <a:pt x="6724910" y="587904"/>
                  </a:lnTo>
                  <a:lnTo>
                    <a:pt x="6759837" y="561638"/>
                  </a:lnTo>
                  <a:lnTo>
                    <a:pt x="6790721" y="530858"/>
                  </a:lnTo>
                  <a:lnTo>
                    <a:pt x="6817077" y="496046"/>
                  </a:lnTo>
                  <a:lnTo>
                    <a:pt x="6838421" y="457685"/>
                  </a:lnTo>
                  <a:lnTo>
                    <a:pt x="6854266" y="416258"/>
                  </a:lnTo>
                  <a:lnTo>
                    <a:pt x="6864129" y="372247"/>
                  </a:lnTo>
                  <a:lnTo>
                    <a:pt x="6867525" y="326136"/>
                  </a:lnTo>
                  <a:lnTo>
                    <a:pt x="6867525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43356" y="6391275"/>
              <a:ext cx="2390775" cy="719455"/>
            </a:xfrm>
            <a:custGeom>
              <a:avLst/>
              <a:gdLst/>
              <a:ahLst/>
              <a:cxnLst/>
              <a:rect l="l" t="t" r="r" b="b"/>
              <a:pathLst>
                <a:path w="2390775" h="719454">
                  <a:moveTo>
                    <a:pt x="1977842" y="0"/>
                  </a:moveTo>
                  <a:lnTo>
                    <a:pt x="1154374" y="0"/>
                  </a:lnTo>
                  <a:lnTo>
                    <a:pt x="412694" y="0"/>
                  </a:lnTo>
                  <a:lnTo>
                    <a:pt x="408856" y="55237"/>
                  </a:lnTo>
                  <a:lnTo>
                    <a:pt x="398660" y="187388"/>
                  </a:lnTo>
                  <a:lnTo>
                    <a:pt x="384083" y="346114"/>
                  </a:lnTo>
                  <a:lnTo>
                    <a:pt x="367101" y="481075"/>
                  </a:lnTo>
                  <a:lnTo>
                    <a:pt x="352739" y="535361"/>
                  </a:lnTo>
                  <a:lnTo>
                    <a:pt x="331000" y="577847"/>
                  </a:lnTo>
                  <a:lnTo>
                    <a:pt x="303232" y="610094"/>
                  </a:lnTo>
                  <a:lnTo>
                    <a:pt x="270783" y="633664"/>
                  </a:lnTo>
                  <a:lnTo>
                    <a:pt x="235003" y="650118"/>
                  </a:lnTo>
                  <a:lnTo>
                    <a:pt x="197238" y="661019"/>
                  </a:lnTo>
                  <a:lnTo>
                    <a:pt x="158839" y="667927"/>
                  </a:lnTo>
                  <a:lnTo>
                    <a:pt x="85530" y="676011"/>
                  </a:lnTo>
                  <a:lnTo>
                    <a:pt x="53317" y="680310"/>
                  </a:lnTo>
                  <a:lnTo>
                    <a:pt x="25863" y="686862"/>
                  </a:lnTo>
                  <a:lnTo>
                    <a:pt x="4516" y="697230"/>
                  </a:lnTo>
                  <a:lnTo>
                    <a:pt x="0" y="703556"/>
                  </a:lnTo>
                  <a:lnTo>
                    <a:pt x="103" y="710787"/>
                  </a:lnTo>
                  <a:lnTo>
                    <a:pt x="4159" y="716732"/>
                  </a:lnTo>
                  <a:lnTo>
                    <a:pt x="11501" y="719201"/>
                  </a:lnTo>
                  <a:lnTo>
                    <a:pt x="2379035" y="719201"/>
                  </a:lnTo>
                  <a:lnTo>
                    <a:pt x="2386377" y="716732"/>
                  </a:lnTo>
                  <a:lnTo>
                    <a:pt x="2390433" y="710787"/>
                  </a:lnTo>
                  <a:lnTo>
                    <a:pt x="2390536" y="703556"/>
                  </a:lnTo>
                  <a:lnTo>
                    <a:pt x="2386020" y="697230"/>
                  </a:lnTo>
                  <a:lnTo>
                    <a:pt x="2364673" y="686862"/>
                  </a:lnTo>
                  <a:lnTo>
                    <a:pt x="2337219" y="680310"/>
                  </a:lnTo>
                  <a:lnTo>
                    <a:pt x="2305006" y="676011"/>
                  </a:lnTo>
                  <a:lnTo>
                    <a:pt x="2269382" y="672403"/>
                  </a:lnTo>
                  <a:lnTo>
                    <a:pt x="2231697" y="667927"/>
                  </a:lnTo>
                  <a:lnTo>
                    <a:pt x="2193297" y="661019"/>
                  </a:lnTo>
                  <a:lnTo>
                    <a:pt x="2155533" y="650118"/>
                  </a:lnTo>
                  <a:lnTo>
                    <a:pt x="2119753" y="633664"/>
                  </a:lnTo>
                  <a:lnTo>
                    <a:pt x="2087304" y="610094"/>
                  </a:lnTo>
                  <a:lnTo>
                    <a:pt x="2059536" y="577847"/>
                  </a:lnTo>
                  <a:lnTo>
                    <a:pt x="2037797" y="535361"/>
                  </a:lnTo>
                  <a:lnTo>
                    <a:pt x="2023435" y="481075"/>
                  </a:lnTo>
                  <a:lnTo>
                    <a:pt x="2006453" y="346114"/>
                  </a:lnTo>
                  <a:lnTo>
                    <a:pt x="1991875" y="187388"/>
                  </a:lnTo>
                  <a:lnTo>
                    <a:pt x="1981680" y="55237"/>
                  </a:lnTo>
                  <a:lnTo>
                    <a:pt x="1977842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375" y="1924050"/>
              <a:ext cx="6276975" cy="3524250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971550" y="1771650"/>
            <a:ext cx="6638925" cy="3933825"/>
          </a:xfrm>
          <a:custGeom>
            <a:avLst/>
            <a:gdLst/>
            <a:ahLst/>
            <a:cxnLst/>
            <a:rect l="l" t="t" r="r" b="b"/>
            <a:pathLst>
              <a:path w="6638925" h="3933825">
                <a:moveTo>
                  <a:pt x="6413373" y="0"/>
                </a:moveTo>
                <a:lnTo>
                  <a:pt x="225488" y="0"/>
                </a:lnTo>
                <a:lnTo>
                  <a:pt x="180044" y="4587"/>
                </a:lnTo>
                <a:lnTo>
                  <a:pt x="137717" y="17742"/>
                </a:lnTo>
                <a:lnTo>
                  <a:pt x="99414" y="38556"/>
                </a:lnTo>
                <a:lnTo>
                  <a:pt x="66043" y="66119"/>
                </a:lnTo>
                <a:lnTo>
                  <a:pt x="38509" y="99522"/>
                </a:lnTo>
                <a:lnTo>
                  <a:pt x="17719" y="137856"/>
                </a:lnTo>
                <a:lnTo>
                  <a:pt x="4581" y="180211"/>
                </a:lnTo>
                <a:lnTo>
                  <a:pt x="0" y="225678"/>
                </a:lnTo>
                <a:lnTo>
                  <a:pt x="0" y="3708146"/>
                </a:lnTo>
                <a:lnTo>
                  <a:pt x="4581" y="3753613"/>
                </a:lnTo>
                <a:lnTo>
                  <a:pt x="17719" y="3795968"/>
                </a:lnTo>
                <a:lnTo>
                  <a:pt x="38509" y="3834302"/>
                </a:lnTo>
                <a:lnTo>
                  <a:pt x="66043" y="3867705"/>
                </a:lnTo>
                <a:lnTo>
                  <a:pt x="99414" y="3895268"/>
                </a:lnTo>
                <a:lnTo>
                  <a:pt x="137717" y="3916082"/>
                </a:lnTo>
                <a:lnTo>
                  <a:pt x="180044" y="3929237"/>
                </a:lnTo>
                <a:lnTo>
                  <a:pt x="225488" y="3933825"/>
                </a:lnTo>
                <a:lnTo>
                  <a:pt x="6413373" y="3933825"/>
                </a:lnTo>
                <a:lnTo>
                  <a:pt x="6457584" y="3929451"/>
                </a:lnTo>
                <a:lnTo>
                  <a:pt x="6499701" y="3916648"/>
                </a:lnTo>
                <a:lnTo>
                  <a:pt x="6538531" y="3895891"/>
                </a:lnTo>
                <a:lnTo>
                  <a:pt x="6572884" y="3867658"/>
                </a:lnTo>
                <a:lnTo>
                  <a:pt x="6601045" y="3833304"/>
                </a:lnTo>
                <a:lnTo>
                  <a:pt x="6621764" y="3794474"/>
                </a:lnTo>
                <a:lnTo>
                  <a:pt x="6634553" y="3752357"/>
                </a:lnTo>
                <a:lnTo>
                  <a:pt x="6638925" y="3708146"/>
                </a:lnTo>
                <a:lnTo>
                  <a:pt x="6638925" y="225678"/>
                </a:lnTo>
                <a:lnTo>
                  <a:pt x="6634343" y="180211"/>
                </a:lnTo>
                <a:lnTo>
                  <a:pt x="6621202" y="137856"/>
                </a:lnTo>
                <a:lnTo>
                  <a:pt x="6600409" y="99522"/>
                </a:lnTo>
                <a:lnTo>
                  <a:pt x="6572869" y="66119"/>
                </a:lnTo>
                <a:lnTo>
                  <a:pt x="6539489" y="38556"/>
                </a:lnTo>
                <a:lnTo>
                  <a:pt x="6501175" y="17742"/>
                </a:lnTo>
                <a:lnTo>
                  <a:pt x="6458834" y="4587"/>
                </a:lnTo>
                <a:lnTo>
                  <a:pt x="6413373" y="0"/>
                </a:lnTo>
                <a:close/>
              </a:path>
            </a:pathLst>
          </a:custGeom>
          <a:solidFill>
            <a:srgbClr val="C525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306954" y="3552253"/>
            <a:ext cx="398145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45" b="1">
                <a:solidFill>
                  <a:srgbClr val="FFFFFF"/>
                </a:solidFill>
                <a:latin typeface="Trebuchet MS"/>
                <a:cs typeface="Trebuchet MS"/>
              </a:rPr>
              <a:t>Synthetic</a:t>
            </a:r>
            <a:r>
              <a:rPr dirty="0" sz="2550" spc="-1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8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55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Trebuchet MS"/>
                <a:cs typeface="Trebuchet MS"/>
              </a:rPr>
              <a:t>Generator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8945"/>
              </a:lnSpc>
              <a:spcBef>
                <a:spcPts val="105"/>
              </a:spcBef>
            </a:pPr>
            <a:r>
              <a:rPr dirty="0" sz="7500" spc="-10"/>
              <a:t>Introduction</a:t>
            </a:r>
            <a:endParaRPr sz="7500"/>
          </a:p>
          <a:p>
            <a:pPr marL="149225">
              <a:lnSpc>
                <a:spcPts val="8945"/>
              </a:lnSpc>
            </a:pPr>
            <a:r>
              <a:rPr dirty="0" sz="7500" spc="70">
                <a:solidFill>
                  <a:srgbClr val="C5259E"/>
                </a:solidFill>
              </a:rPr>
              <a:t>to</a:t>
            </a:r>
            <a:r>
              <a:rPr dirty="0" sz="7500" spc="-434">
                <a:solidFill>
                  <a:srgbClr val="C5259E"/>
                </a:solidFill>
              </a:rPr>
              <a:t> </a:t>
            </a:r>
            <a:r>
              <a:rPr dirty="0" sz="7500" spc="505">
                <a:solidFill>
                  <a:srgbClr val="C5259E"/>
                </a:solidFill>
              </a:rPr>
              <a:t>SDG</a:t>
            </a:r>
            <a:endParaRPr sz="7500"/>
          </a:p>
        </p:txBody>
      </p:sp>
      <p:sp>
        <p:nvSpPr>
          <p:cNvPr id="13" name="object 1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77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pc="175"/>
              <a:t>Why?</a:t>
            </a:r>
          </a:p>
          <a:p>
            <a:pPr marL="12700" marR="5080">
              <a:lnSpc>
                <a:spcPct val="114900"/>
              </a:lnSpc>
              <a:spcBef>
                <a:spcPts val="135"/>
              </a:spcBef>
            </a:pPr>
            <a:r>
              <a:rPr dirty="0" sz="2450" spc="110" b="0">
                <a:latin typeface="Trebuchet MS"/>
                <a:cs typeface="Trebuchet MS"/>
              </a:rPr>
              <a:t>Faced</a:t>
            </a:r>
            <a:r>
              <a:rPr dirty="0" sz="2450" spc="15" b="0">
                <a:latin typeface="Trebuchet MS"/>
                <a:cs typeface="Trebuchet MS"/>
              </a:rPr>
              <a:t> </a:t>
            </a:r>
            <a:r>
              <a:rPr dirty="0" sz="2450" spc="-20" b="0">
                <a:latin typeface="Trebuchet MS"/>
                <a:cs typeface="Trebuchet MS"/>
              </a:rPr>
              <a:t>difficulties</a:t>
            </a:r>
            <a:r>
              <a:rPr dirty="0" sz="2450" spc="-10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collecting</a:t>
            </a:r>
            <a:r>
              <a:rPr dirty="0" sz="2450" spc="-5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real-</a:t>
            </a:r>
            <a:r>
              <a:rPr dirty="0" sz="2450" spc="50" b="0">
                <a:latin typeface="Trebuchet MS"/>
                <a:cs typeface="Trebuchet MS"/>
              </a:rPr>
              <a:t>world</a:t>
            </a:r>
            <a:r>
              <a:rPr dirty="0" sz="2450" spc="20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data</a:t>
            </a:r>
            <a:r>
              <a:rPr dirty="0" sz="2450" spc="-15" b="0">
                <a:latin typeface="Trebuchet MS"/>
                <a:cs typeface="Trebuchet MS"/>
              </a:rPr>
              <a:t> </a:t>
            </a:r>
            <a:r>
              <a:rPr dirty="0" sz="2450" spc="65" b="0">
                <a:latin typeface="Trebuchet MS"/>
                <a:cs typeface="Trebuchet MS"/>
              </a:rPr>
              <a:t>during</a:t>
            </a:r>
            <a:r>
              <a:rPr dirty="0" sz="2450" spc="-55" b="0">
                <a:latin typeface="Trebuchet MS"/>
                <a:cs typeface="Trebuchet MS"/>
              </a:rPr>
              <a:t> </a:t>
            </a:r>
            <a:r>
              <a:rPr dirty="0" sz="2450" spc="-25" b="0">
                <a:latin typeface="Trebuchet MS"/>
                <a:cs typeface="Trebuchet MS"/>
              </a:rPr>
              <a:t>the internship,</a:t>
            </a:r>
            <a:r>
              <a:rPr dirty="0" sz="2450" spc="30" b="0">
                <a:latin typeface="Trebuchet MS"/>
                <a:cs typeface="Trebuchet MS"/>
              </a:rPr>
              <a:t> </a:t>
            </a:r>
            <a:r>
              <a:rPr dirty="0" sz="2450" spc="100" b="0">
                <a:latin typeface="Trebuchet MS"/>
                <a:cs typeface="Trebuchet MS"/>
              </a:rPr>
              <a:t>and</a:t>
            </a:r>
            <a:r>
              <a:rPr dirty="0" sz="2450" spc="-6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existing</a:t>
            </a:r>
            <a:r>
              <a:rPr dirty="0" sz="2450" spc="3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synthetic</a:t>
            </a:r>
            <a:r>
              <a:rPr dirty="0" sz="2450" spc="60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data</a:t>
            </a:r>
            <a:r>
              <a:rPr dirty="0" sz="2450" spc="-2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platforms</a:t>
            </a:r>
            <a:r>
              <a:rPr dirty="0" sz="2450" spc="-10" b="0">
                <a:latin typeface="Trebuchet MS"/>
                <a:cs typeface="Trebuchet MS"/>
              </a:rPr>
              <a:t> </a:t>
            </a:r>
            <a:r>
              <a:rPr dirty="0" sz="2450" spc="40" b="0">
                <a:latin typeface="Trebuchet MS"/>
                <a:cs typeface="Trebuchet MS"/>
              </a:rPr>
              <a:t>were </a:t>
            </a:r>
            <a:r>
              <a:rPr dirty="0" sz="2450" spc="50" b="0">
                <a:latin typeface="Trebuchet MS"/>
                <a:cs typeface="Trebuchet MS"/>
              </a:rPr>
              <a:t>very</a:t>
            </a:r>
            <a:r>
              <a:rPr dirty="0" sz="2450" spc="-125" b="0">
                <a:latin typeface="Trebuchet MS"/>
                <a:cs typeface="Trebuchet MS"/>
              </a:rPr>
              <a:t> </a:t>
            </a:r>
            <a:r>
              <a:rPr dirty="0" sz="2450" spc="-10" b="0">
                <a:latin typeface="Trebuchet MS"/>
                <a:cs typeface="Trebuchet MS"/>
              </a:rPr>
              <a:t>costly.</a:t>
            </a:r>
            <a:endParaRPr sz="2450">
              <a:latin typeface="Trebuchet MS"/>
              <a:cs typeface="Trebuchet MS"/>
            </a:endParaRPr>
          </a:p>
          <a:p>
            <a:pPr marL="12700" marR="538480">
              <a:lnSpc>
                <a:spcPct val="114999"/>
              </a:lnSpc>
              <a:spcBef>
                <a:spcPts val="75"/>
              </a:spcBef>
            </a:pPr>
            <a:r>
              <a:rPr dirty="0" sz="2450" spc="110" b="0">
                <a:latin typeface="Trebuchet MS"/>
                <a:cs typeface="Trebuchet MS"/>
              </a:rPr>
              <a:t>To</a:t>
            </a:r>
            <a:r>
              <a:rPr dirty="0" sz="2450" spc="-114" b="0">
                <a:latin typeface="Trebuchet MS"/>
                <a:cs typeface="Trebuchet MS"/>
              </a:rPr>
              <a:t> </a:t>
            </a:r>
            <a:r>
              <a:rPr dirty="0" sz="2450" spc="100" b="0">
                <a:latin typeface="Trebuchet MS"/>
                <a:cs typeface="Trebuchet MS"/>
              </a:rPr>
              <a:t>solve</a:t>
            </a:r>
            <a:r>
              <a:rPr dirty="0" sz="2450" spc="-165" b="0">
                <a:latin typeface="Trebuchet MS"/>
                <a:cs typeface="Trebuchet MS"/>
              </a:rPr>
              <a:t> </a:t>
            </a:r>
            <a:r>
              <a:rPr dirty="0" sz="2450" spc="-80" b="0">
                <a:latin typeface="Trebuchet MS"/>
                <a:cs typeface="Trebuchet MS"/>
              </a:rPr>
              <a:t>this,</a:t>
            </a:r>
            <a:r>
              <a:rPr dirty="0" sz="2450" spc="-95" b="0">
                <a:latin typeface="Trebuchet MS"/>
                <a:cs typeface="Trebuchet MS"/>
              </a:rPr>
              <a:t> </a:t>
            </a:r>
            <a:r>
              <a:rPr dirty="0" sz="2450" spc="110" b="0">
                <a:latin typeface="Trebuchet MS"/>
                <a:cs typeface="Trebuchet MS"/>
              </a:rPr>
              <a:t>we</a:t>
            </a:r>
            <a:r>
              <a:rPr dirty="0" sz="2450" spc="-95" b="0">
                <a:latin typeface="Trebuchet MS"/>
                <a:cs typeface="Trebuchet MS"/>
              </a:rPr>
              <a:t> </a:t>
            </a:r>
            <a:r>
              <a:rPr dirty="0" sz="2450" spc="90" b="0">
                <a:latin typeface="Trebuchet MS"/>
                <a:cs typeface="Trebuchet MS"/>
              </a:rPr>
              <a:t>decided</a:t>
            </a:r>
            <a:r>
              <a:rPr dirty="0" sz="2450" spc="-100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to</a:t>
            </a:r>
            <a:r>
              <a:rPr dirty="0" sz="2450" spc="-190" b="0">
                <a:latin typeface="Trebuchet MS"/>
                <a:cs typeface="Trebuchet MS"/>
              </a:rPr>
              <a:t> </a:t>
            </a:r>
            <a:r>
              <a:rPr dirty="0" sz="2450" spc="100" b="0">
                <a:latin typeface="Trebuchet MS"/>
                <a:cs typeface="Trebuchet MS"/>
              </a:rPr>
              <a:t>develop</a:t>
            </a:r>
            <a:r>
              <a:rPr dirty="0" sz="2450" spc="-165" b="0">
                <a:latin typeface="Trebuchet MS"/>
                <a:cs typeface="Trebuchet MS"/>
              </a:rPr>
              <a:t> </a:t>
            </a:r>
            <a:r>
              <a:rPr dirty="0" sz="2450" spc="75" b="0">
                <a:latin typeface="Trebuchet MS"/>
                <a:cs typeface="Trebuchet MS"/>
              </a:rPr>
              <a:t>an</a:t>
            </a:r>
            <a:r>
              <a:rPr dirty="0" sz="2450" spc="-85" b="0">
                <a:latin typeface="Trebuchet MS"/>
                <a:cs typeface="Trebuchet MS"/>
              </a:rPr>
              <a:t> </a:t>
            </a:r>
            <a:r>
              <a:rPr dirty="0" sz="2450" spc="-10" b="0">
                <a:latin typeface="Trebuchet MS"/>
                <a:cs typeface="Trebuchet MS"/>
              </a:rPr>
              <a:t>affordable </a:t>
            </a:r>
            <a:r>
              <a:rPr dirty="0" sz="2450" b="0">
                <a:latin typeface="Trebuchet MS"/>
                <a:cs typeface="Trebuchet MS"/>
              </a:rPr>
              <a:t>synthetic</a:t>
            </a:r>
            <a:r>
              <a:rPr dirty="0" sz="2450" spc="-5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data</a:t>
            </a:r>
            <a:r>
              <a:rPr dirty="0" sz="2450" spc="35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generator</a:t>
            </a:r>
            <a:r>
              <a:rPr dirty="0" sz="2450" spc="-10" b="0">
                <a:latin typeface="Trebuchet MS"/>
                <a:cs typeface="Trebuchet MS"/>
              </a:rPr>
              <a:t> </a:t>
            </a:r>
            <a:r>
              <a:rPr dirty="0" sz="2450" b="0">
                <a:latin typeface="Trebuchet MS"/>
                <a:cs typeface="Trebuchet MS"/>
              </a:rPr>
              <a:t>for</a:t>
            </a:r>
            <a:r>
              <a:rPr dirty="0" sz="2450" spc="-15" b="0">
                <a:latin typeface="Trebuchet MS"/>
                <a:cs typeface="Trebuchet MS"/>
              </a:rPr>
              <a:t> </a:t>
            </a:r>
            <a:r>
              <a:rPr dirty="0" sz="2450" spc="55" b="0">
                <a:latin typeface="Trebuchet MS"/>
                <a:cs typeface="Trebuchet MS"/>
              </a:rPr>
              <a:t>our</a:t>
            </a:r>
            <a:r>
              <a:rPr dirty="0" sz="2450" spc="-10" b="0">
                <a:latin typeface="Trebuchet MS"/>
                <a:cs typeface="Trebuchet MS"/>
              </a:rPr>
              <a:t> </a:t>
            </a:r>
            <a:r>
              <a:rPr dirty="0" sz="2450" spc="75" b="0">
                <a:latin typeface="Trebuchet MS"/>
                <a:cs typeface="Trebuchet MS"/>
              </a:rPr>
              <a:t>semester</a:t>
            </a:r>
            <a:r>
              <a:rPr dirty="0" sz="2450" spc="-15" b="0">
                <a:latin typeface="Trebuchet MS"/>
                <a:cs typeface="Trebuchet MS"/>
              </a:rPr>
              <a:t> </a:t>
            </a:r>
            <a:r>
              <a:rPr dirty="0" sz="2450" spc="-10" b="0">
                <a:latin typeface="Trebuchet MS"/>
                <a:cs typeface="Trebuchet MS"/>
              </a:rPr>
              <a:t>project.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01860" y="6565682"/>
            <a:ext cx="8290559" cy="184658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900" spc="70" b="1">
                <a:solidFill>
                  <a:srgbClr val="FFFFF9"/>
                </a:solidFill>
                <a:latin typeface="Trebuchet MS"/>
                <a:cs typeface="Trebuchet MS"/>
              </a:rPr>
              <a:t>How!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ct val="116199"/>
              </a:lnSpc>
              <a:spcBef>
                <a:spcPts val="25"/>
              </a:spcBef>
            </a:pPr>
            <a:r>
              <a:rPr dirty="0" sz="2450" spc="55">
                <a:solidFill>
                  <a:srgbClr val="FFFFF9"/>
                </a:solidFill>
                <a:latin typeface="Trebuchet MS"/>
                <a:cs typeface="Trebuchet MS"/>
              </a:rPr>
              <a:t>With</a:t>
            </a:r>
            <a:r>
              <a:rPr dirty="0" sz="2450" spc="-9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-10">
                <a:solidFill>
                  <a:srgbClr val="FFFFF9"/>
                </a:solidFill>
                <a:latin typeface="Trebuchet MS"/>
                <a:cs typeface="Trebuchet MS"/>
              </a:rPr>
              <a:t>prior</a:t>
            </a:r>
            <a:r>
              <a:rPr dirty="0" sz="2450" spc="-10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45">
                <a:solidFill>
                  <a:srgbClr val="FFFFF9"/>
                </a:solidFill>
                <a:latin typeface="Trebuchet MS"/>
                <a:cs typeface="Trebuchet MS"/>
              </a:rPr>
              <a:t>experience</a:t>
            </a:r>
            <a:r>
              <a:rPr dirty="0" sz="2450" spc="-16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9"/>
                </a:solidFill>
                <a:latin typeface="Trebuchet MS"/>
                <a:cs typeface="Trebuchet MS"/>
              </a:rPr>
              <a:t>in</a:t>
            </a:r>
            <a:r>
              <a:rPr dirty="0" sz="2450" spc="-8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185">
                <a:solidFill>
                  <a:srgbClr val="FFFFF9"/>
                </a:solidFill>
                <a:latin typeface="Trebuchet MS"/>
                <a:cs typeface="Trebuchet MS"/>
              </a:rPr>
              <a:t>GANs</a:t>
            </a:r>
            <a:r>
              <a:rPr dirty="0" sz="2450" spc="-5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9"/>
                </a:solidFill>
                <a:latin typeface="Trebuchet MS"/>
                <a:cs typeface="Trebuchet MS"/>
              </a:rPr>
              <a:t>from</a:t>
            </a:r>
            <a:r>
              <a:rPr dirty="0" sz="2450" spc="-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55">
                <a:solidFill>
                  <a:srgbClr val="FFFFF9"/>
                </a:solidFill>
                <a:latin typeface="Trebuchet MS"/>
                <a:cs typeface="Trebuchet MS"/>
              </a:rPr>
              <a:t>our</a:t>
            </a:r>
            <a:r>
              <a:rPr dirty="0" sz="2450" spc="-10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105">
                <a:solidFill>
                  <a:srgbClr val="FFFFF9"/>
                </a:solidFill>
                <a:latin typeface="Trebuchet MS"/>
                <a:cs typeface="Trebuchet MS"/>
              </a:rPr>
              <a:t>Image</a:t>
            </a:r>
            <a:r>
              <a:rPr dirty="0" sz="2450" spc="-1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45">
                <a:solidFill>
                  <a:srgbClr val="FFFFF9"/>
                </a:solidFill>
                <a:latin typeface="Trebuchet MS"/>
                <a:cs typeface="Trebuchet MS"/>
              </a:rPr>
              <a:t>Resolution </a:t>
            </a:r>
            <a:r>
              <a:rPr dirty="0" sz="2450" spc="70">
                <a:solidFill>
                  <a:srgbClr val="FFFFF9"/>
                </a:solidFill>
                <a:latin typeface="Trebuchet MS"/>
                <a:cs typeface="Trebuchet MS"/>
              </a:rPr>
              <a:t>Enhancer</a:t>
            </a:r>
            <a:r>
              <a:rPr dirty="0" sz="24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-60">
                <a:solidFill>
                  <a:srgbClr val="FFFFF9"/>
                </a:solidFill>
                <a:latin typeface="Trebuchet MS"/>
                <a:cs typeface="Trebuchet MS"/>
              </a:rPr>
              <a:t>project,</a:t>
            </a:r>
            <a:r>
              <a:rPr dirty="0" sz="2450" spc="-10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145">
                <a:solidFill>
                  <a:srgbClr val="FFFFF9"/>
                </a:solidFill>
                <a:latin typeface="Trebuchet MS"/>
                <a:cs typeface="Trebuchet MS"/>
              </a:rPr>
              <a:t>we</a:t>
            </a:r>
            <a:r>
              <a:rPr dirty="0" sz="2450" spc="-1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125">
                <a:solidFill>
                  <a:srgbClr val="FFFFF9"/>
                </a:solidFill>
                <a:latin typeface="Trebuchet MS"/>
                <a:cs typeface="Trebuchet MS"/>
              </a:rPr>
              <a:t>chose</a:t>
            </a:r>
            <a:r>
              <a:rPr dirty="0" sz="24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180">
                <a:solidFill>
                  <a:srgbClr val="FFFFF9"/>
                </a:solidFill>
                <a:latin typeface="Trebuchet MS"/>
                <a:cs typeface="Trebuchet MS"/>
              </a:rPr>
              <a:t>CTGAN</a:t>
            </a:r>
            <a:r>
              <a:rPr dirty="0" sz="2450" spc="-17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FFFFF9"/>
                </a:solidFill>
                <a:latin typeface="Trebuchet MS"/>
                <a:cs typeface="Trebuchet MS"/>
              </a:rPr>
              <a:t>for</a:t>
            </a:r>
            <a:r>
              <a:rPr dirty="0" sz="2450" spc="-10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FFFFF9"/>
                </a:solidFill>
                <a:latin typeface="Trebuchet MS"/>
                <a:cs typeface="Trebuchet MS"/>
              </a:rPr>
              <a:t>realistic</a:t>
            </a:r>
            <a:r>
              <a:rPr dirty="0" sz="2450" spc="-1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-10">
                <a:solidFill>
                  <a:srgbClr val="FFFFF9"/>
                </a:solidFill>
                <a:latin typeface="Trebuchet MS"/>
                <a:cs typeface="Trebuchet MS"/>
              </a:rPr>
              <a:t>tabular </a:t>
            </a:r>
            <a:r>
              <a:rPr dirty="0" sz="2450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2450" spc="-5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450" spc="-10">
                <a:solidFill>
                  <a:srgbClr val="FFFFF9"/>
                </a:solidFill>
                <a:latin typeface="Trebuchet MS"/>
                <a:cs typeface="Trebuchet MS"/>
              </a:rPr>
              <a:t>generation.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8725" y="0"/>
            <a:ext cx="9439275" cy="69723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00450"/>
            <a:ext cx="5191125" cy="668654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1150" y="4695825"/>
            <a:ext cx="5791200" cy="424815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63025" y="2600325"/>
            <a:ext cx="457200" cy="4572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40001" y="2497772"/>
            <a:ext cx="4331970" cy="206502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8025"/>
              </a:lnSpc>
              <a:spcBef>
                <a:spcPts val="105"/>
              </a:spcBef>
            </a:pPr>
            <a:r>
              <a:rPr dirty="0" sz="7500" spc="-10"/>
              <a:t>Problem</a:t>
            </a:r>
            <a:endParaRPr sz="7500"/>
          </a:p>
          <a:p>
            <a:pPr marL="12700">
              <a:lnSpc>
                <a:spcPts val="8025"/>
              </a:lnSpc>
            </a:pPr>
            <a:r>
              <a:rPr dirty="0" sz="7500" spc="65">
                <a:solidFill>
                  <a:srgbClr val="C5259E"/>
                </a:solidFill>
              </a:rPr>
              <a:t>Overview</a:t>
            </a:r>
            <a:endParaRPr sz="7500"/>
          </a:p>
        </p:txBody>
      </p:sp>
      <p:sp>
        <p:nvSpPr>
          <p:cNvPr id="8" name="object 8" descr=""/>
          <p:cNvSpPr txBox="1"/>
          <p:nvPr/>
        </p:nvSpPr>
        <p:spPr>
          <a:xfrm>
            <a:off x="9759315" y="2467799"/>
            <a:ext cx="5478145" cy="348742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sz="3050" spc="114" b="1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3050" spc="-14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50" b="1">
                <a:solidFill>
                  <a:srgbClr val="FFFFF9"/>
                </a:solidFill>
                <a:latin typeface="Trebuchet MS"/>
                <a:cs typeface="Trebuchet MS"/>
              </a:rPr>
              <a:t>is</a:t>
            </a:r>
            <a:r>
              <a:rPr dirty="0" sz="3050" spc="-19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45" b="1">
                <a:solidFill>
                  <a:srgbClr val="FFFFF9"/>
                </a:solidFill>
                <a:latin typeface="Trebuchet MS"/>
                <a:cs typeface="Trebuchet MS"/>
              </a:rPr>
              <a:t>everywhere</a:t>
            </a:r>
            <a:endParaRPr sz="3050">
              <a:latin typeface="Trebuchet MS"/>
              <a:cs typeface="Trebuchet MS"/>
            </a:endParaRPr>
          </a:p>
          <a:p>
            <a:pPr marL="683260" indent="-33591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683260" algn="l"/>
              </a:tabLst>
            </a:pPr>
            <a:r>
              <a:rPr dirty="0" sz="3050" spc="120" b="1">
                <a:solidFill>
                  <a:srgbClr val="FFFFF9"/>
                </a:solidFill>
                <a:latin typeface="Trebuchet MS"/>
                <a:cs typeface="Trebuchet MS"/>
              </a:rPr>
              <a:t>Machine</a:t>
            </a:r>
            <a:r>
              <a:rPr dirty="0" sz="3050" spc="-21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75" b="1">
                <a:solidFill>
                  <a:srgbClr val="FFFFF9"/>
                </a:solidFill>
                <a:latin typeface="Trebuchet MS"/>
                <a:cs typeface="Trebuchet MS"/>
              </a:rPr>
              <a:t>Learning</a:t>
            </a:r>
            <a:endParaRPr sz="3050">
              <a:latin typeface="Trebuchet MS"/>
              <a:cs typeface="Trebuchet MS"/>
            </a:endParaRPr>
          </a:p>
          <a:p>
            <a:pPr marL="683260" indent="-335915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683260" algn="l"/>
              </a:tabLst>
            </a:pPr>
            <a:r>
              <a:rPr dirty="0" sz="3050" spc="145" b="1">
                <a:solidFill>
                  <a:srgbClr val="FFFFF9"/>
                </a:solidFill>
                <a:latin typeface="Trebuchet MS"/>
                <a:cs typeface="Trebuchet MS"/>
              </a:rPr>
              <a:t>Deep</a:t>
            </a:r>
            <a:r>
              <a:rPr dirty="0" sz="3050" spc="-95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65" b="1">
                <a:solidFill>
                  <a:srgbClr val="FFFFF9"/>
                </a:solidFill>
                <a:latin typeface="Trebuchet MS"/>
                <a:cs typeface="Trebuchet MS"/>
              </a:rPr>
              <a:t>Learning</a:t>
            </a:r>
            <a:endParaRPr sz="3050">
              <a:latin typeface="Trebuchet MS"/>
              <a:cs typeface="Trebuchet MS"/>
            </a:endParaRPr>
          </a:p>
          <a:p>
            <a:pPr marL="683260" indent="-335915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683260" algn="l"/>
              </a:tabLst>
            </a:pPr>
            <a:r>
              <a:rPr dirty="0" sz="3050" spc="114" b="1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3050" spc="-14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70" b="1">
                <a:solidFill>
                  <a:srgbClr val="FFFFF9"/>
                </a:solidFill>
                <a:latin typeface="Trebuchet MS"/>
                <a:cs typeface="Trebuchet MS"/>
              </a:rPr>
              <a:t>Analytics</a:t>
            </a:r>
            <a:endParaRPr sz="3050">
              <a:latin typeface="Trebuchet MS"/>
              <a:cs typeface="Trebuchet MS"/>
            </a:endParaRPr>
          </a:p>
          <a:p>
            <a:pPr marL="683260" indent="-33591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683260" algn="l"/>
              </a:tabLst>
            </a:pPr>
            <a:r>
              <a:rPr dirty="0" sz="3050" spc="114" b="1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3050" spc="-14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50" spc="110" b="1">
                <a:solidFill>
                  <a:srgbClr val="FFFFF9"/>
                </a:solidFill>
                <a:latin typeface="Trebuchet MS"/>
                <a:cs typeface="Trebuchet MS"/>
              </a:rPr>
              <a:t>Science</a:t>
            </a:r>
            <a:endParaRPr sz="3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dirty="0" sz="3000" spc="100" b="1">
                <a:solidFill>
                  <a:srgbClr val="FFFFF9"/>
                </a:solidFill>
                <a:latin typeface="Trebuchet MS"/>
                <a:cs typeface="Trebuchet MS"/>
              </a:rPr>
              <a:t>Real</a:t>
            </a:r>
            <a:r>
              <a:rPr dirty="0" sz="3000" spc="-185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150" b="1">
                <a:solidFill>
                  <a:srgbClr val="FFFFF9"/>
                </a:solidFill>
                <a:latin typeface="Trebuchet MS"/>
                <a:cs typeface="Trebuchet MS"/>
              </a:rPr>
              <a:t>World</a:t>
            </a:r>
            <a:r>
              <a:rPr dirty="0" sz="3000" spc="-20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95" b="1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3000" spc="-135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65" b="1">
                <a:solidFill>
                  <a:srgbClr val="FFFFF9"/>
                </a:solidFill>
                <a:latin typeface="Trebuchet MS"/>
                <a:cs typeface="Trebuchet MS"/>
              </a:rPr>
              <a:t>Collection</a:t>
            </a:r>
            <a:r>
              <a:rPr dirty="0" sz="3000" spc="-22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-45" b="1">
                <a:solidFill>
                  <a:srgbClr val="FFFFF9"/>
                </a:solidFill>
                <a:latin typeface="Trebuchet MS"/>
                <a:cs typeface="Trebuchet MS"/>
              </a:rPr>
              <a:t>is: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83800" y="6539547"/>
            <a:ext cx="4947920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indent="-3244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37185" algn="l"/>
              </a:tabLst>
            </a:pPr>
            <a:r>
              <a:rPr dirty="0" sz="3000" spc="35" b="1">
                <a:solidFill>
                  <a:srgbClr val="FFFFF9"/>
                </a:solidFill>
                <a:latin typeface="Trebuchet MS"/>
                <a:cs typeface="Trebuchet MS"/>
              </a:rPr>
              <a:t>Expensive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25"/>
              </a:spcBef>
              <a:buClr>
                <a:srgbClr val="FFFFF9"/>
              </a:buClr>
              <a:buFont typeface="Arial MT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337185" indent="-324485">
              <a:lnSpc>
                <a:spcPct val="100000"/>
              </a:lnSpc>
              <a:buFont typeface="Arial MT"/>
              <a:buChar char="•"/>
              <a:tabLst>
                <a:tab pos="337185" algn="l"/>
              </a:tabLst>
            </a:pPr>
            <a:r>
              <a:rPr dirty="0" sz="3000" spc="60" b="1">
                <a:solidFill>
                  <a:srgbClr val="FFFFF9"/>
                </a:solidFill>
                <a:latin typeface="Trebuchet MS"/>
                <a:cs typeface="Trebuchet MS"/>
              </a:rPr>
              <a:t>Time-</a:t>
            </a:r>
            <a:r>
              <a:rPr dirty="0" sz="3000" spc="110" b="1">
                <a:solidFill>
                  <a:srgbClr val="FFFFF9"/>
                </a:solidFill>
                <a:latin typeface="Trebuchet MS"/>
                <a:cs typeface="Trebuchet MS"/>
              </a:rPr>
              <a:t>consuming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20"/>
              </a:spcBef>
              <a:buClr>
                <a:srgbClr val="FFFFF9"/>
              </a:buClr>
              <a:buFont typeface="Arial MT"/>
              <a:buChar char="•"/>
            </a:pPr>
            <a:endParaRPr sz="3000">
              <a:latin typeface="Trebuchet MS"/>
              <a:cs typeface="Trebuchet MS"/>
            </a:endParaRPr>
          </a:p>
          <a:p>
            <a:pPr marL="337185" marR="5080" indent="-325120">
              <a:lnSpc>
                <a:spcPct val="116799"/>
              </a:lnSpc>
              <a:buFont typeface="Arial MT"/>
              <a:buChar char="•"/>
              <a:tabLst>
                <a:tab pos="337185" algn="l"/>
              </a:tabLst>
            </a:pPr>
            <a:r>
              <a:rPr dirty="0" sz="3000" spc="45" b="1">
                <a:solidFill>
                  <a:srgbClr val="FFFFF9"/>
                </a:solidFill>
                <a:latin typeface="Trebuchet MS"/>
                <a:cs typeface="Trebuchet MS"/>
              </a:rPr>
              <a:t>Restricted</a:t>
            </a:r>
            <a:r>
              <a:rPr dirty="0" sz="3000" spc="-21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114" b="1">
                <a:solidFill>
                  <a:srgbClr val="FFFFF9"/>
                </a:solidFill>
                <a:latin typeface="Trebuchet MS"/>
                <a:cs typeface="Trebuchet MS"/>
              </a:rPr>
              <a:t>due</a:t>
            </a:r>
            <a:r>
              <a:rPr dirty="0" sz="3000" spc="-215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60" b="1">
                <a:solidFill>
                  <a:srgbClr val="FFFFF9"/>
                </a:solidFill>
                <a:latin typeface="Trebuchet MS"/>
                <a:cs typeface="Trebuchet MS"/>
              </a:rPr>
              <a:t>to</a:t>
            </a:r>
            <a:r>
              <a:rPr dirty="0" sz="3000" spc="-170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3000" spc="-10" b="1">
                <a:solidFill>
                  <a:srgbClr val="FFFFF9"/>
                </a:solidFill>
                <a:latin typeface="Trebuchet MS"/>
                <a:cs typeface="Trebuchet MS"/>
              </a:rPr>
              <a:t>privacy regulations.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63025" y="5524500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8925" y="0"/>
            <a:ext cx="7839075" cy="92583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71700"/>
            <a:ext cx="6734175" cy="81152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99024" y="2167254"/>
            <a:ext cx="6346190" cy="6323965"/>
            <a:chOff x="399024" y="2167254"/>
            <a:chExt cx="6346190" cy="632396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24" y="2167254"/>
              <a:ext cx="6345691" cy="632396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81171" y="2252852"/>
              <a:ext cx="6181725" cy="6153150"/>
            </a:xfrm>
            <a:custGeom>
              <a:avLst/>
              <a:gdLst/>
              <a:ahLst/>
              <a:cxnLst/>
              <a:rect l="l" t="t" r="r" b="b"/>
              <a:pathLst>
                <a:path w="6181725" h="6153150">
                  <a:moveTo>
                    <a:pt x="3090703" y="0"/>
                  </a:moveTo>
                  <a:lnTo>
                    <a:pt x="3041388" y="171"/>
                  </a:lnTo>
                  <a:lnTo>
                    <a:pt x="2992190" y="1128"/>
                  </a:lnTo>
                  <a:lnTo>
                    <a:pt x="2943117" y="2865"/>
                  </a:lnTo>
                  <a:lnTo>
                    <a:pt x="2894175" y="5377"/>
                  </a:lnTo>
                  <a:lnTo>
                    <a:pt x="2845374" y="8661"/>
                  </a:lnTo>
                  <a:lnTo>
                    <a:pt x="2796721" y="12711"/>
                  </a:lnTo>
                  <a:lnTo>
                    <a:pt x="2748223" y="17524"/>
                  </a:lnTo>
                  <a:lnTo>
                    <a:pt x="2699888" y="23095"/>
                  </a:lnTo>
                  <a:lnTo>
                    <a:pt x="2651724" y="29420"/>
                  </a:lnTo>
                  <a:lnTo>
                    <a:pt x="2603738" y="36494"/>
                  </a:lnTo>
                  <a:lnTo>
                    <a:pt x="2555939" y="44312"/>
                  </a:lnTo>
                  <a:lnTo>
                    <a:pt x="2508334" y="52871"/>
                  </a:lnTo>
                  <a:lnTo>
                    <a:pt x="2460930" y="62165"/>
                  </a:lnTo>
                  <a:lnTo>
                    <a:pt x="2413736" y="72191"/>
                  </a:lnTo>
                  <a:lnTo>
                    <a:pt x="2366759" y="82945"/>
                  </a:lnTo>
                  <a:lnTo>
                    <a:pt x="2320007" y="94420"/>
                  </a:lnTo>
                  <a:lnTo>
                    <a:pt x="2273487" y="106614"/>
                  </a:lnTo>
                  <a:lnTo>
                    <a:pt x="2227207" y="119522"/>
                  </a:lnTo>
                  <a:lnTo>
                    <a:pt x="2181176" y="133139"/>
                  </a:lnTo>
                  <a:lnTo>
                    <a:pt x="2135400" y="147460"/>
                  </a:lnTo>
                  <a:lnTo>
                    <a:pt x="2089888" y="162483"/>
                  </a:lnTo>
                  <a:lnTo>
                    <a:pt x="2044647" y="178201"/>
                  </a:lnTo>
                  <a:lnTo>
                    <a:pt x="1999684" y="194611"/>
                  </a:lnTo>
                  <a:lnTo>
                    <a:pt x="1955008" y="211708"/>
                  </a:lnTo>
                  <a:lnTo>
                    <a:pt x="1910627" y="229488"/>
                  </a:lnTo>
                  <a:lnTo>
                    <a:pt x="1866547" y="247946"/>
                  </a:lnTo>
                  <a:lnTo>
                    <a:pt x="1822777" y="267078"/>
                  </a:lnTo>
                  <a:lnTo>
                    <a:pt x="1779324" y="286880"/>
                  </a:lnTo>
                  <a:lnTo>
                    <a:pt x="1736197" y="307347"/>
                  </a:lnTo>
                  <a:lnTo>
                    <a:pt x="1693402" y="328474"/>
                  </a:lnTo>
                  <a:lnTo>
                    <a:pt x="1650948" y="350258"/>
                  </a:lnTo>
                  <a:lnTo>
                    <a:pt x="1608842" y="372693"/>
                  </a:lnTo>
                  <a:lnTo>
                    <a:pt x="1567092" y="395776"/>
                  </a:lnTo>
                  <a:lnTo>
                    <a:pt x="1525706" y="419501"/>
                  </a:lnTo>
                  <a:lnTo>
                    <a:pt x="1484691" y="443865"/>
                  </a:lnTo>
                  <a:lnTo>
                    <a:pt x="1444055" y="468864"/>
                  </a:lnTo>
                  <a:lnTo>
                    <a:pt x="1403806" y="494491"/>
                  </a:lnTo>
                  <a:lnTo>
                    <a:pt x="1363951" y="520744"/>
                  </a:lnTo>
                  <a:lnTo>
                    <a:pt x="1324499" y="547618"/>
                  </a:lnTo>
                  <a:lnTo>
                    <a:pt x="1285456" y="575108"/>
                  </a:lnTo>
                  <a:lnTo>
                    <a:pt x="1246831" y="603211"/>
                  </a:lnTo>
                  <a:lnTo>
                    <a:pt x="1208632" y="631920"/>
                  </a:lnTo>
                  <a:lnTo>
                    <a:pt x="1170865" y="661233"/>
                  </a:lnTo>
                  <a:lnTo>
                    <a:pt x="1133540" y="691145"/>
                  </a:lnTo>
                  <a:lnTo>
                    <a:pt x="1096663" y="721650"/>
                  </a:lnTo>
                  <a:lnTo>
                    <a:pt x="1060242" y="752746"/>
                  </a:lnTo>
                  <a:lnTo>
                    <a:pt x="1024285" y="784427"/>
                  </a:lnTo>
                  <a:lnTo>
                    <a:pt x="988799" y="816688"/>
                  </a:lnTo>
                  <a:lnTo>
                    <a:pt x="953793" y="849527"/>
                  </a:lnTo>
                  <a:lnTo>
                    <a:pt x="919274" y="882937"/>
                  </a:lnTo>
                  <a:lnTo>
                    <a:pt x="885250" y="916915"/>
                  </a:lnTo>
                  <a:lnTo>
                    <a:pt x="851728" y="951457"/>
                  </a:lnTo>
                  <a:lnTo>
                    <a:pt x="818717" y="986557"/>
                  </a:lnTo>
                  <a:lnTo>
                    <a:pt x="786223" y="1022212"/>
                  </a:lnTo>
                  <a:lnTo>
                    <a:pt x="754255" y="1058416"/>
                  </a:lnTo>
                  <a:lnTo>
                    <a:pt x="722821" y="1095167"/>
                  </a:lnTo>
                  <a:lnTo>
                    <a:pt x="691927" y="1132458"/>
                  </a:lnTo>
                  <a:lnTo>
                    <a:pt x="661582" y="1170286"/>
                  </a:lnTo>
                  <a:lnTo>
                    <a:pt x="631794" y="1208646"/>
                  </a:lnTo>
                  <a:lnTo>
                    <a:pt x="602569" y="1247534"/>
                  </a:lnTo>
                  <a:lnTo>
                    <a:pt x="573917" y="1286946"/>
                  </a:lnTo>
                  <a:lnTo>
                    <a:pt x="545844" y="1326877"/>
                  </a:lnTo>
                  <a:lnTo>
                    <a:pt x="518359" y="1367322"/>
                  </a:lnTo>
                  <a:lnTo>
                    <a:pt x="491469" y="1408277"/>
                  </a:lnTo>
                  <a:lnTo>
                    <a:pt x="465181" y="1449738"/>
                  </a:lnTo>
                  <a:lnTo>
                    <a:pt x="439504" y="1491700"/>
                  </a:lnTo>
                  <a:lnTo>
                    <a:pt x="414445" y="1534160"/>
                  </a:lnTo>
                  <a:lnTo>
                    <a:pt x="390066" y="1577019"/>
                  </a:lnTo>
                  <a:lnTo>
                    <a:pt x="366425" y="1620167"/>
                  </a:lnTo>
                  <a:lnTo>
                    <a:pt x="343524" y="1663595"/>
                  </a:lnTo>
                  <a:lnTo>
                    <a:pt x="321361" y="1707294"/>
                  </a:lnTo>
                  <a:lnTo>
                    <a:pt x="299937" y="1751255"/>
                  </a:lnTo>
                  <a:lnTo>
                    <a:pt x="279251" y="1795470"/>
                  </a:lnTo>
                  <a:lnTo>
                    <a:pt x="259305" y="1839929"/>
                  </a:lnTo>
                  <a:lnTo>
                    <a:pt x="240097" y="1884623"/>
                  </a:lnTo>
                  <a:lnTo>
                    <a:pt x="221628" y="1929544"/>
                  </a:lnTo>
                  <a:lnTo>
                    <a:pt x="203898" y="1974683"/>
                  </a:lnTo>
                  <a:lnTo>
                    <a:pt x="186906" y="2020031"/>
                  </a:lnTo>
                  <a:lnTo>
                    <a:pt x="170653" y="2065579"/>
                  </a:lnTo>
                  <a:lnTo>
                    <a:pt x="155139" y="2111317"/>
                  </a:lnTo>
                  <a:lnTo>
                    <a:pt x="140364" y="2157239"/>
                  </a:lnTo>
                  <a:lnTo>
                    <a:pt x="126328" y="2203333"/>
                  </a:lnTo>
                  <a:lnTo>
                    <a:pt x="113030" y="2249592"/>
                  </a:lnTo>
                  <a:lnTo>
                    <a:pt x="100471" y="2296006"/>
                  </a:lnTo>
                  <a:lnTo>
                    <a:pt x="88651" y="2342567"/>
                  </a:lnTo>
                  <a:lnTo>
                    <a:pt x="77569" y="2389265"/>
                  </a:lnTo>
                  <a:lnTo>
                    <a:pt x="67227" y="2436093"/>
                  </a:lnTo>
                  <a:lnTo>
                    <a:pt x="57623" y="2483041"/>
                  </a:lnTo>
                  <a:lnTo>
                    <a:pt x="48758" y="2530099"/>
                  </a:lnTo>
                  <a:lnTo>
                    <a:pt x="40631" y="2577260"/>
                  </a:lnTo>
                  <a:lnTo>
                    <a:pt x="33244" y="2624514"/>
                  </a:lnTo>
                  <a:lnTo>
                    <a:pt x="26595" y="2671853"/>
                  </a:lnTo>
                  <a:lnTo>
                    <a:pt x="20685" y="2719267"/>
                  </a:lnTo>
                  <a:lnTo>
                    <a:pt x="15513" y="2766748"/>
                  </a:lnTo>
                  <a:lnTo>
                    <a:pt x="11081" y="2814286"/>
                  </a:lnTo>
                  <a:lnTo>
                    <a:pt x="7387" y="2861874"/>
                  </a:lnTo>
                  <a:lnTo>
                    <a:pt x="4432" y="2909501"/>
                  </a:lnTo>
                  <a:lnTo>
                    <a:pt x="2216" y="2957160"/>
                  </a:lnTo>
                  <a:lnTo>
                    <a:pt x="738" y="3004841"/>
                  </a:lnTo>
                  <a:lnTo>
                    <a:pt x="0" y="3052535"/>
                  </a:lnTo>
                  <a:lnTo>
                    <a:pt x="0" y="3100233"/>
                  </a:lnTo>
                  <a:lnTo>
                    <a:pt x="738" y="3147927"/>
                  </a:lnTo>
                  <a:lnTo>
                    <a:pt x="2216" y="3195608"/>
                  </a:lnTo>
                  <a:lnTo>
                    <a:pt x="4432" y="3243267"/>
                  </a:lnTo>
                  <a:lnTo>
                    <a:pt x="7387" y="3290894"/>
                  </a:lnTo>
                  <a:lnTo>
                    <a:pt x="11081" y="3338482"/>
                  </a:lnTo>
                  <a:lnTo>
                    <a:pt x="15513" y="3386020"/>
                  </a:lnTo>
                  <a:lnTo>
                    <a:pt x="20685" y="3433501"/>
                  </a:lnTo>
                  <a:lnTo>
                    <a:pt x="26595" y="3480915"/>
                  </a:lnTo>
                  <a:lnTo>
                    <a:pt x="33244" y="3528254"/>
                  </a:lnTo>
                  <a:lnTo>
                    <a:pt x="40631" y="3575508"/>
                  </a:lnTo>
                  <a:lnTo>
                    <a:pt x="48758" y="3622669"/>
                  </a:lnTo>
                  <a:lnTo>
                    <a:pt x="57623" y="3669727"/>
                  </a:lnTo>
                  <a:lnTo>
                    <a:pt x="67227" y="3716675"/>
                  </a:lnTo>
                  <a:lnTo>
                    <a:pt x="77569" y="3763503"/>
                  </a:lnTo>
                  <a:lnTo>
                    <a:pt x="88651" y="3810201"/>
                  </a:lnTo>
                  <a:lnTo>
                    <a:pt x="100471" y="3856762"/>
                  </a:lnTo>
                  <a:lnTo>
                    <a:pt x="113030" y="3903176"/>
                  </a:lnTo>
                  <a:lnTo>
                    <a:pt x="126328" y="3949435"/>
                  </a:lnTo>
                  <a:lnTo>
                    <a:pt x="140364" y="3995529"/>
                  </a:lnTo>
                  <a:lnTo>
                    <a:pt x="155139" y="4041451"/>
                  </a:lnTo>
                  <a:lnTo>
                    <a:pt x="170653" y="4087189"/>
                  </a:lnTo>
                  <a:lnTo>
                    <a:pt x="186906" y="4132737"/>
                  </a:lnTo>
                  <a:lnTo>
                    <a:pt x="203898" y="4178085"/>
                  </a:lnTo>
                  <a:lnTo>
                    <a:pt x="221628" y="4223224"/>
                  </a:lnTo>
                  <a:lnTo>
                    <a:pt x="240097" y="4268145"/>
                  </a:lnTo>
                  <a:lnTo>
                    <a:pt x="259305" y="4312839"/>
                  </a:lnTo>
                  <a:lnTo>
                    <a:pt x="279251" y="4357298"/>
                  </a:lnTo>
                  <a:lnTo>
                    <a:pt x="299937" y="4401513"/>
                  </a:lnTo>
                  <a:lnTo>
                    <a:pt x="321361" y="4445474"/>
                  </a:lnTo>
                  <a:lnTo>
                    <a:pt x="343524" y="4489173"/>
                  </a:lnTo>
                  <a:lnTo>
                    <a:pt x="366425" y="4532601"/>
                  </a:lnTo>
                  <a:lnTo>
                    <a:pt x="390066" y="4575749"/>
                  </a:lnTo>
                  <a:lnTo>
                    <a:pt x="414445" y="4618609"/>
                  </a:lnTo>
                  <a:lnTo>
                    <a:pt x="439504" y="4661068"/>
                  </a:lnTo>
                  <a:lnTo>
                    <a:pt x="465181" y="4703030"/>
                  </a:lnTo>
                  <a:lnTo>
                    <a:pt x="491469" y="4744491"/>
                  </a:lnTo>
                  <a:lnTo>
                    <a:pt x="518359" y="4785446"/>
                  </a:lnTo>
                  <a:lnTo>
                    <a:pt x="545844" y="4825891"/>
                  </a:lnTo>
                  <a:lnTo>
                    <a:pt x="573917" y="4865822"/>
                  </a:lnTo>
                  <a:lnTo>
                    <a:pt x="602569" y="4905234"/>
                  </a:lnTo>
                  <a:lnTo>
                    <a:pt x="631794" y="4944122"/>
                  </a:lnTo>
                  <a:lnTo>
                    <a:pt x="661582" y="4982482"/>
                  </a:lnTo>
                  <a:lnTo>
                    <a:pt x="691927" y="5020310"/>
                  </a:lnTo>
                  <a:lnTo>
                    <a:pt x="722821" y="5057601"/>
                  </a:lnTo>
                  <a:lnTo>
                    <a:pt x="754255" y="5094352"/>
                  </a:lnTo>
                  <a:lnTo>
                    <a:pt x="786223" y="5130556"/>
                  </a:lnTo>
                  <a:lnTo>
                    <a:pt x="818717" y="5166211"/>
                  </a:lnTo>
                  <a:lnTo>
                    <a:pt x="851728" y="5201311"/>
                  </a:lnTo>
                  <a:lnTo>
                    <a:pt x="885250" y="5235853"/>
                  </a:lnTo>
                  <a:lnTo>
                    <a:pt x="919274" y="5269831"/>
                  </a:lnTo>
                  <a:lnTo>
                    <a:pt x="953793" y="5303241"/>
                  </a:lnTo>
                  <a:lnTo>
                    <a:pt x="988799" y="5336080"/>
                  </a:lnTo>
                  <a:lnTo>
                    <a:pt x="1024285" y="5368341"/>
                  </a:lnTo>
                  <a:lnTo>
                    <a:pt x="1060242" y="5400022"/>
                  </a:lnTo>
                  <a:lnTo>
                    <a:pt x="1096663" y="5431118"/>
                  </a:lnTo>
                  <a:lnTo>
                    <a:pt x="1133540" y="5461623"/>
                  </a:lnTo>
                  <a:lnTo>
                    <a:pt x="1170865" y="5491535"/>
                  </a:lnTo>
                  <a:lnTo>
                    <a:pt x="1208632" y="5520848"/>
                  </a:lnTo>
                  <a:lnTo>
                    <a:pt x="1246831" y="5549557"/>
                  </a:lnTo>
                  <a:lnTo>
                    <a:pt x="1285456" y="5577660"/>
                  </a:lnTo>
                  <a:lnTo>
                    <a:pt x="1324499" y="5605150"/>
                  </a:lnTo>
                  <a:lnTo>
                    <a:pt x="1363951" y="5632024"/>
                  </a:lnTo>
                  <a:lnTo>
                    <a:pt x="1403806" y="5658277"/>
                  </a:lnTo>
                  <a:lnTo>
                    <a:pt x="1444055" y="5683904"/>
                  </a:lnTo>
                  <a:lnTo>
                    <a:pt x="1484691" y="5708903"/>
                  </a:lnTo>
                  <a:lnTo>
                    <a:pt x="1525706" y="5733267"/>
                  </a:lnTo>
                  <a:lnTo>
                    <a:pt x="1567092" y="5756992"/>
                  </a:lnTo>
                  <a:lnTo>
                    <a:pt x="1608842" y="5780075"/>
                  </a:lnTo>
                  <a:lnTo>
                    <a:pt x="1650948" y="5802510"/>
                  </a:lnTo>
                  <a:lnTo>
                    <a:pt x="1693402" y="5824294"/>
                  </a:lnTo>
                  <a:lnTo>
                    <a:pt x="1736197" y="5845421"/>
                  </a:lnTo>
                  <a:lnTo>
                    <a:pt x="1779324" y="5865888"/>
                  </a:lnTo>
                  <a:lnTo>
                    <a:pt x="1822777" y="5885690"/>
                  </a:lnTo>
                  <a:lnTo>
                    <a:pt x="1866547" y="5904822"/>
                  </a:lnTo>
                  <a:lnTo>
                    <a:pt x="1910627" y="5923280"/>
                  </a:lnTo>
                  <a:lnTo>
                    <a:pt x="1955008" y="5941060"/>
                  </a:lnTo>
                  <a:lnTo>
                    <a:pt x="1999684" y="5958157"/>
                  </a:lnTo>
                  <a:lnTo>
                    <a:pt x="2044647" y="5974567"/>
                  </a:lnTo>
                  <a:lnTo>
                    <a:pt x="2089888" y="5990285"/>
                  </a:lnTo>
                  <a:lnTo>
                    <a:pt x="2135400" y="6005308"/>
                  </a:lnTo>
                  <a:lnTo>
                    <a:pt x="2181176" y="6019629"/>
                  </a:lnTo>
                  <a:lnTo>
                    <a:pt x="2227207" y="6033246"/>
                  </a:lnTo>
                  <a:lnTo>
                    <a:pt x="2273487" y="6046154"/>
                  </a:lnTo>
                  <a:lnTo>
                    <a:pt x="2320007" y="6058348"/>
                  </a:lnTo>
                  <a:lnTo>
                    <a:pt x="2366759" y="6069823"/>
                  </a:lnTo>
                  <a:lnTo>
                    <a:pt x="2413736" y="6080577"/>
                  </a:lnTo>
                  <a:lnTo>
                    <a:pt x="2460930" y="6090603"/>
                  </a:lnTo>
                  <a:lnTo>
                    <a:pt x="2508334" y="6099897"/>
                  </a:lnTo>
                  <a:lnTo>
                    <a:pt x="2555939" y="6108456"/>
                  </a:lnTo>
                  <a:lnTo>
                    <a:pt x="2603738" y="6116274"/>
                  </a:lnTo>
                  <a:lnTo>
                    <a:pt x="2651724" y="6123348"/>
                  </a:lnTo>
                  <a:lnTo>
                    <a:pt x="2699888" y="6129673"/>
                  </a:lnTo>
                  <a:lnTo>
                    <a:pt x="2748223" y="6135244"/>
                  </a:lnTo>
                  <a:lnTo>
                    <a:pt x="2796721" y="6140057"/>
                  </a:lnTo>
                  <a:lnTo>
                    <a:pt x="2845374" y="6144107"/>
                  </a:lnTo>
                  <a:lnTo>
                    <a:pt x="2894175" y="6147391"/>
                  </a:lnTo>
                  <a:lnTo>
                    <a:pt x="2943117" y="6149903"/>
                  </a:lnTo>
                  <a:lnTo>
                    <a:pt x="2992190" y="6151640"/>
                  </a:lnTo>
                  <a:lnTo>
                    <a:pt x="3041388" y="6152597"/>
                  </a:lnTo>
                  <a:lnTo>
                    <a:pt x="3090703" y="6152769"/>
                  </a:lnTo>
                  <a:lnTo>
                    <a:pt x="3140018" y="6152597"/>
                  </a:lnTo>
                  <a:lnTo>
                    <a:pt x="3189216" y="6151640"/>
                  </a:lnTo>
                  <a:lnTo>
                    <a:pt x="3238289" y="6149903"/>
                  </a:lnTo>
                  <a:lnTo>
                    <a:pt x="3287231" y="6147391"/>
                  </a:lnTo>
                  <a:lnTo>
                    <a:pt x="3336032" y="6144107"/>
                  </a:lnTo>
                  <a:lnTo>
                    <a:pt x="3384685" y="6140057"/>
                  </a:lnTo>
                  <a:lnTo>
                    <a:pt x="3433183" y="6135244"/>
                  </a:lnTo>
                  <a:lnTo>
                    <a:pt x="3481518" y="6129673"/>
                  </a:lnTo>
                  <a:lnTo>
                    <a:pt x="3529682" y="6123348"/>
                  </a:lnTo>
                  <a:lnTo>
                    <a:pt x="3577668" y="6116274"/>
                  </a:lnTo>
                  <a:lnTo>
                    <a:pt x="3625467" y="6108456"/>
                  </a:lnTo>
                  <a:lnTo>
                    <a:pt x="3673073" y="6099897"/>
                  </a:lnTo>
                  <a:lnTo>
                    <a:pt x="3720476" y="6090603"/>
                  </a:lnTo>
                  <a:lnTo>
                    <a:pt x="3767670" y="6080577"/>
                  </a:lnTo>
                  <a:lnTo>
                    <a:pt x="3814647" y="6069823"/>
                  </a:lnTo>
                  <a:lnTo>
                    <a:pt x="3861400" y="6058348"/>
                  </a:lnTo>
                  <a:lnTo>
                    <a:pt x="3907919" y="6046154"/>
                  </a:lnTo>
                  <a:lnTo>
                    <a:pt x="3954199" y="6033246"/>
                  </a:lnTo>
                  <a:lnTo>
                    <a:pt x="4000230" y="6019629"/>
                  </a:lnTo>
                  <a:lnTo>
                    <a:pt x="4046006" y="6005308"/>
                  </a:lnTo>
                  <a:lnTo>
                    <a:pt x="4091518" y="5990285"/>
                  </a:lnTo>
                  <a:lnTo>
                    <a:pt x="4136760" y="5974567"/>
                  </a:lnTo>
                  <a:lnTo>
                    <a:pt x="4181722" y="5958157"/>
                  </a:lnTo>
                  <a:lnTo>
                    <a:pt x="4226398" y="5941060"/>
                  </a:lnTo>
                  <a:lnTo>
                    <a:pt x="4270780" y="5923280"/>
                  </a:lnTo>
                  <a:lnTo>
                    <a:pt x="4314860" y="5904822"/>
                  </a:lnTo>
                  <a:lnTo>
                    <a:pt x="4358630" y="5885690"/>
                  </a:lnTo>
                  <a:lnTo>
                    <a:pt x="4402082" y="5865888"/>
                  </a:lnTo>
                  <a:lnTo>
                    <a:pt x="4445210" y="5845421"/>
                  </a:lnTo>
                  <a:lnTo>
                    <a:pt x="4488005" y="5824294"/>
                  </a:lnTo>
                  <a:lnTo>
                    <a:pt x="4530459" y="5802510"/>
                  </a:lnTo>
                  <a:lnTo>
                    <a:pt x="4572565" y="5780075"/>
                  </a:lnTo>
                  <a:lnTo>
                    <a:pt x="4614316" y="5756992"/>
                  </a:lnTo>
                  <a:lnTo>
                    <a:pt x="4655702" y="5733267"/>
                  </a:lnTo>
                  <a:lnTo>
                    <a:pt x="4696717" y="5708903"/>
                  </a:lnTo>
                  <a:lnTo>
                    <a:pt x="4737353" y="5683904"/>
                  </a:lnTo>
                  <a:lnTo>
                    <a:pt x="4777603" y="5658277"/>
                  </a:lnTo>
                  <a:lnTo>
                    <a:pt x="4817457" y="5632024"/>
                  </a:lnTo>
                  <a:lnTo>
                    <a:pt x="4856910" y="5605150"/>
                  </a:lnTo>
                  <a:lnTo>
                    <a:pt x="4895953" y="5577660"/>
                  </a:lnTo>
                  <a:lnTo>
                    <a:pt x="4934578" y="5549557"/>
                  </a:lnTo>
                  <a:lnTo>
                    <a:pt x="4972777" y="5520848"/>
                  </a:lnTo>
                  <a:lnTo>
                    <a:pt x="5010544" y="5491535"/>
                  </a:lnTo>
                  <a:lnTo>
                    <a:pt x="5047870" y="5461623"/>
                  </a:lnTo>
                  <a:lnTo>
                    <a:pt x="5084747" y="5431118"/>
                  </a:lnTo>
                  <a:lnTo>
                    <a:pt x="5121168" y="5400022"/>
                  </a:lnTo>
                  <a:lnTo>
                    <a:pt x="5157126" y="5368341"/>
                  </a:lnTo>
                  <a:lnTo>
                    <a:pt x="5192611" y="5336080"/>
                  </a:lnTo>
                  <a:lnTo>
                    <a:pt x="5227618" y="5303241"/>
                  </a:lnTo>
                  <a:lnTo>
                    <a:pt x="5262137" y="5269831"/>
                  </a:lnTo>
                  <a:lnTo>
                    <a:pt x="5296161" y="5235853"/>
                  </a:lnTo>
                  <a:lnTo>
                    <a:pt x="5329683" y="5201311"/>
                  </a:lnTo>
                  <a:lnTo>
                    <a:pt x="5362695" y="5166211"/>
                  </a:lnTo>
                  <a:lnTo>
                    <a:pt x="5395189" y="5130556"/>
                  </a:lnTo>
                  <a:lnTo>
                    <a:pt x="5427158" y="5094352"/>
                  </a:lnTo>
                  <a:lnTo>
                    <a:pt x="5458593" y="5057601"/>
                  </a:lnTo>
                  <a:lnTo>
                    <a:pt x="5489487" y="5020310"/>
                  </a:lnTo>
                  <a:lnTo>
                    <a:pt x="5519832" y="4982482"/>
                  </a:lnTo>
                  <a:lnTo>
                    <a:pt x="5549621" y="4944122"/>
                  </a:lnTo>
                  <a:lnTo>
                    <a:pt x="5578846" y="4905234"/>
                  </a:lnTo>
                  <a:lnTo>
                    <a:pt x="5607498" y="4865822"/>
                  </a:lnTo>
                  <a:lnTo>
                    <a:pt x="5635572" y="4825891"/>
                  </a:lnTo>
                  <a:lnTo>
                    <a:pt x="5663058" y="4785446"/>
                  </a:lnTo>
                  <a:lnTo>
                    <a:pt x="5689948" y="4744491"/>
                  </a:lnTo>
                  <a:lnTo>
                    <a:pt x="5716237" y="4703030"/>
                  </a:lnTo>
                  <a:lnTo>
                    <a:pt x="5741914" y="4661068"/>
                  </a:lnTo>
                  <a:lnTo>
                    <a:pt x="5766974" y="4618609"/>
                  </a:lnTo>
                  <a:lnTo>
                    <a:pt x="5791353" y="4575749"/>
                  </a:lnTo>
                  <a:lnTo>
                    <a:pt x="5814992" y="4532601"/>
                  </a:lnTo>
                  <a:lnTo>
                    <a:pt x="5837893" y="4489173"/>
                  </a:lnTo>
                  <a:lnTo>
                    <a:pt x="5860056" y="4445474"/>
                  </a:lnTo>
                  <a:lnTo>
                    <a:pt x="5881479" y="4401513"/>
                  </a:lnTo>
                  <a:lnTo>
                    <a:pt x="5902164" y="4357298"/>
                  </a:lnTo>
                  <a:lnTo>
                    <a:pt x="5922110" y="4312839"/>
                  </a:lnTo>
                  <a:lnTo>
                    <a:pt x="5941318" y="4268145"/>
                  </a:lnTo>
                  <a:lnTo>
                    <a:pt x="5959786" y="4223224"/>
                  </a:lnTo>
                  <a:lnTo>
                    <a:pt x="5977516" y="4178085"/>
                  </a:lnTo>
                  <a:lnTo>
                    <a:pt x="5994507" y="4132737"/>
                  </a:lnTo>
                  <a:lnTo>
                    <a:pt x="6010760" y="4087189"/>
                  </a:lnTo>
                  <a:lnTo>
                    <a:pt x="6026273" y="4041451"/>
                  </a:lnTo>
                  <a:lnTo>
                    <a:pt x="6041048" y="3995529"/>
                  </a:lnTo>
                  <a:lnTo>
                    <a:pt x="6055084" y="3949435"/>
                  </a:lnTo>
                  <a:lnTo>
                    <a:pt x="6068382" y="3903176"/>
                  </a:lnTo>
                  <a:lnTo>
                    <a:pt x="6080940" y="3856762"/>
                  </a:lnTo>
                  <a:lnTo>
                    <a:pt x="6092760" y="3810201"/>
                  </a:lnTo>
                  <a:lnTo>
                    <a:pt x="6103841" y="3763503"/>
                  </a:lnTo>
                  <a:lnTo>
                    <a:pt x="6114184" y="3716675"/>
                  </a:lnTo>
                  <a:lnTo>
                    <a:pt x="6123788" y="3669727"/>
                  </a:lnTo>
                  <a:lnTo>
                    <a:pt x="6132653" y="3622669"/>
                  </a:lnTo>
                  <a:lnTo>
                    <a:pt x="6140779" y="3575508"/>
                  </a:lnTo>
                  <a:lnTo>
                    <a:pt x="6148166" y="3528254"/>
                  </a:lnTo>
                  <a:lnTo>
                    <a:pt x="6154815" y="3480915"/>
                  </a:lnTo>
                  <a:lnTo>
                    <a:pt x="6160725" y="3433501"/>
                  </a:lnTo>
                  <a:lnTo>
                    <a:pt x="6165896" y="3386020"/>
                  </a:lnTo>
                  <a:lnTo>
                    <a:pt x="6170328" y="3338482"/>
                  </a:lnTo>
                  <a:lnTo>
                    <a:pt x="6174022" y="3290894"/>
                  </a:lnTo>
                  <a:lnTo>
                    <a:pt x="6176977" y="3243267"/>
                  </a:lnTo>
                  <a:lnTo>
                    <a:pt x="6179193" y="3195608"/>
                  </a:lnTo>
                  <a:lnTo>
                    <a:pt x="6180671" y="3147927"/>
                  </a:lnTo>
                  <a:lnTo>
                    <a:pt x="6181410" y="3100233"/>
                  </a:lnTo>
                  <a:lnTo>
                    <a:pt x="6181410" y="3052535"/>
                  </a:lnTo>
                  <a:lnTo>
                    <a:pt x="6180671" y="3004841"/>
                  </a:lnTo>
                  <a:lnTo>
                    <a:pt x="6179193" y="2957160"/>
                  </a:lnTo>
                  <a:lnTo>
                    <a:pt x="6176977" y="2909501"/>
                  </a:lnTo>
                  <a:lnTo>
                    <a:pt x="6174022" y="2861874"/>
                  </a:lnTo>
                  <a:lnTo>
                    <a:pt x="6170328" y="2814286"/>
                  </a:lnTo>
                  <a:lnTo>
                    <a:pt x="6165896" y="2766748"/>
                  </a:lnTo>
                  <a:lnTo>
                    <a:pt x="6160725" y="2719267"/>
                  </a:lnTo>
                  <a:lnTo>
                    <a:pt x="6154815" y="2671853"/>
                  </a:lnTo>
                  <a:lnTo>
                    <a:pt x="6148166" y="2624514"/>
                  </a:lnTo>
                  <a:lnTo>
                    <a:pt x="6140779" y="2577260"/>
                  </a:lnTo>
                  <a:lnTo>
                    <a:pt x="6132653" y="2530099"/>
                  </a:lnTo>
                  <a:lnTo>
                    <a:pt x="6123788" y="2483041"/>
                  </a:lnTo>
                  <a:lnTo>
                    <a:pt x="6114184" y="2436093"/>
                  </a:lnTo>
                  <a:lnTo>
                    <a:pt x="6103841" y="2389265"/>
                  </a:lnTo>
                  <a:lnTo>
                    <a:pt x="6092760" y="2342567"/>
                  </a:lnTo>
                  <a:lnTo>
                    <a:pt x="6080940" y="2296006"/>
                  </a:lnTo>
                  <a:lnTo>
                    <a:pt x="6068382" y="2249592"/>
                  </a:lnTo>
                  <a:lnTo>
                    <a:pt x="6055084" y="2203333"/>
                  </a:lnTo>
                  <a:lnTo>
                    <a:pt x="6041048" y="2157239"/>
                  </a:lnTo>
                  <a:lnTo>
                    <a:pt x="6026273" y="2111317"/>
                  </a:lnTo>
                  <a:lnTo>
                    <a:pt x="6010760" y="2065579"/>
                  </a:lnTo>
                  <a:lnTo>
                    <a:pt x="5994507" y="2020031"/>
                  </a:lnTo>
                  <a:lnTo>
                    <a:pt x="5977516" y="1974683"/>
                  </a:lnTo>
                  <a:lnTo>
                    <a:pt x="5959786" y="1929544"/>
                  </a:lnTo>
                  <a:lnTo>
                    <a:pt x="5941318" y="1884623"/>
                  </a:lnTo>
                  <a:lnTo>
                    <a:pt x="5922110" y="1839929"/>
                  </a:lnTo>
                  <a:lnTo>
                    <a:pt x="5902164" y="1795470"/>
                  </a:lnTo>
                  <a:lnTo>
                    <a:pt x="5881479" y="1751255"/>
                  </a:lnTo>
                  <a:lnTo>
                    <a:pt x="5860056" y="1707294"/>
                  </a:lnTo>
                  <a:lnTo>
                    <a:pt x="5837893" y="1663595"/>
                  </a:lnTo>
                  <a:lnTo>
                    <a:pt x="5814992" y="1620167"/>
                  </a:lnTo>
                  <a:lnTo>
                    <a:pt x="5791353" y="1577019"/>
                  </a:lnTo>
                  <a:lnTo>
                    <a:pt x="5766974" y="1534160"/>
                  </a:lnTo>
                  <a:lnTo>
                    <a:pt x="5741914" y="1491700"/>
                  </a:lnTo>
                  <a:lnTo>
                    <a:pt x="5716237" y="1449738"/>
                  </a:lnTo>
                  <a:lnTo>
                    <a:pt x="5689948" y="1408277"/>
                  </a:lnTo>
                  <a:lnTo>
                    <a:pt x="5663058" y="1367322"/>
                  </a:lnTo>
                  <a:lnTo>
                    <a:pt x="5635572" y="1326877"/>
                  </a:lnTo>
                  <a:lnTo>
                    <a:pt x="5607498" y="1286946"/>
                  </a:lnTo>
                  <a:lnTo>
                    <a:pt x="5578846" y="1247534"/>
                  </a:lnTo>
                  <a:lnTo>
                    <a:pt x="5549621" y="1208646"/>
                  </a:lnTo>
                  <a:lnTo>
                    <a:pt x="5519832" y="1170286"/>
                  </a:lnTo>
                  <a:lnTo>
                    <a:pt x="5489487" y="1132458"/>
                  </a:lnTo>
                  <a:lnTo>
                    <a:pt x="5458593" y="1095167"/>
                  </a:lnTo>
                  <a:lnTo>
                    <a:pt x="5427158" y="1058416"/>
                  </a:lnTo>
                  <a:lnTo>
                    <a:pt x="5395189" y="1022212"/>
                  </a:lnTo>
                  <a:lnTo>
                    <a:pt x="5362695" y="986557"/>
                  </a:lnTo>
                  <a:lnTo>
                    <a:pt x="5329683" y="951457"/>
                  </a:lnTo>
                  <a:lnTo>
                    <a:pt x="5296161" y="916915"/>
                  </a:lnTo>
                  <a:lnTo>
                    <a:pt x="5262137" y="882937"/>
                  </a:lnTo>
                  <a:lnTo>
                    <a:pt x="5227618" y="849527"/>
                  </a:lnTo>
                  <a:lnTo>
                    <a:pt x="5192611" y="816688"/>
                  </a:lnTo>
                  <a:lnTo>
                    <a:pt x="5157126" y="784427"/>
                  </a:lnTo>
                  <a:lnTo>
                    <a:pt x="5121168" y="752746"/>
                  </a:lnTo>
                  <a:lnTo>
                    <a:pt x="5084747" y="721650"/>
                  </a:lnTo>
                  <a:lnTo>
                    <a:pt x="5047870" y="691145"/>
                  </a:lnTo>
                  <a:lnTo>
                    <a:pt x="5010544" y="661233"/>
                  </a:lnTo>
                  <a:lnTo>
                    <a:pt x="4972777" y="631920"/>
                  </a:lnTo>
                  <a:lnTo>
                    <a:pt x="4934578" y="603211"/>
                  </a:lnTo>
                  <a:lnTo>
                    <a:pt x="4895953" y="575108"/>
                  </a:lnTo>
                  <a:lnTo>
                    <a:pt x="4856910" y="547618"/>
                  </a:lnTo>
                  <a:lnTo>
                    <a:pt x="4817457" y="520744"/>
                  </a:lnTo>
                  <a:lnTo>
                    <a:pt x="4777603" y="494491"/>
                  </a:lnTo>
                  <a:lnTo>
                    <a:pt x="4737353" y="468864"/>
                  </a:lnTo>
                  <a:lnTo>
                    <a:pt x="4696717" y="443865"/>
                  </a:lnTo>
                  <a:lnTo>
                    <a:pt x="4655702" y="419501"/>
                  </a:lnTo>
                  <a:lnTo>
                    <a:pt x="4614316" y="395776"/>
                  </a:lnTo>
                  <a:lnTo>
                    <a:pt x="4572565" y="372693"/>
                  </a:lnTo>
                  <a:lnTo>
                    <a:pt x="4530459" y="350258"/>
                  </a:lnTo>
                  <a:lnTo>
                    <a:pt x="4488005" y="328474"/>
                  </a:lnTo>
                  <a:lnTo>
                    <a:pt x="4445210" y="307347"/>
                  </a:lnTo>
                  <a:lnTo>
                    <a:pt x="4402082" y="286880"/>
                  </a:lnTo>
                  <a:lnTo>
                    <a:pt x="4358630" y="267078"/>
                  </a:lnTo>
                  <a:lnTo>
                    <a:pt x="4314860" y="247946"/>
                  </a:lnTo>
                  <a:lnTo>
                    <a:pt x="4270780" y="229488"/>
                  </a:lnTo>
                  <a:lnTo>
                    <a:pt x="4226398" y="211708"/>
                  </a:lnTo>
                  <a:lnTo>
                    <a:pt x="4181722" y="194611"/>
                  </a:lnTo>
                  <a:lnTo>
                    <a:pt x="4136760" y="178201"/>
                  </a:lnTo>
                  <a:lnTo>
                    <a:pt x="4091518" y="162483"/>
                  </a:lnTo>
                  <a:lnTo>
                    <a:pt x="4046006" y="147460"/>
                  </a:lnTo>
                  <a:lnTo>
                    <a:pt x="4000230" y="133139"/>
                  </a:lnTo>
                  <a:lnTo>
                    <a:pt x="3954199" y="119522"/>
                  </a:lnTo>
                  <a:lnTo>
                    <a:pt x="3907919" y="106614"/>
                  </a:lnTo>
                  <a:lnTo>
                    <a:pt x="3861400" y="94420"/>
                  </a:lnTo>
                  <a:lnTo>
                    <a:pt x="3814647" y="82945"/>
                  </a:lnTo>
                  <a:lnTo>
                    <a:pt x="3767670" y="72191"/>
                  </a:lnTo>
                  <a:lnTo>
                    <a:pt x="3720476" y="62165"/>
                  </a:lnTo>
                  <a:lnTo>
                    <a:pt x="3673073" y="52871"/>
                  </a:lnTo>
                  <a:lnTo>
                    <a:pt x="3625467" y="44312"/>
                  </a:lnTo>
                  <a:lnTo>
                    <a:pt x="3577668" y="36494"/>
                  </a:lnTo>
                  <a:lnTo>
                    <a:pt x="3529682" y="29420"/>
                  </a:lnTo>
                  <a:lnTo>
                    <a:pt x="3481518" y="23095"/>
                  </a:lnTo>
                  <a:lnTo>
                    <a:pt x="3433183" y="17524"/>
                  </a:lnTo>
                  <a:lnTo>
                    <a:pt x="3384685" y="12711"/>
                  </a:lnTo>
                  <a:lnTo>
                    <a:pt x="3336032" y="8661"/>
                  </a:lnTo>
                  <a:lnTo>
                    <a:pt x="3287231" y="5377"/>
                  </a:lnTo>
                  <a:lnTo>
                    <a:pt x="3238289" y="2865"/>
                  </a:lnTo>
                  <a:lnTo>
                    <a:pt x="3189216" y="1128"/>
                  </a:lnTo>
                  <a:lnTo>
                    <a:pt x="3140018" y="171"/>
                  </a:lnTo>
                  <a:lnTo>
                    <a:pt x="3090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75" y="2424175"/>
              <a:ext cx="5871395" cy="58293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097658" y="343217"/>
            <a:ext cx="13777594" cy="1169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 spc="-40"/>
              <a:t>Generative</a:t>
            </a:r>
            <a:r>
              <a:rPr dirty="0" sz="7500" spc="-530"/>
              <a:t> </a:t>
            </a:r>
            <a:r>
              <a:rPr dirty="0" sz="7500"/>
              <a:t>Advesarial</a:t>
            </a:r>
            <a:r>
              <a:rPr dirty="0" sz="7500" spc="-180"/>
              <a:t> </a:t>
            </a:r>
            <a:r>
              <a:rPr dirty="0" sz="7500" spc="-10"/>
              <a:t>Network</a:t>
            </a:r>
            <a:endParaRPr sz="7500"/>
          </a:p>
        </p:txBody>
      </p:sp>
      <p:sp>
        <p:nvSpPr>
          <p:cNvPr id="10" name="object 10" descr=""/>
          <p:cNvSpPr/>
          <p:nvPr/>
        </p:nvSpPr>
        <p:spPr>
          <a:xfrm>
            <a:off x="2109470" y="1432052"/>
            <a:ext cx="13744575" cy="95250"/>
          </a:xfrm>
          <a:custGeom>
            <a:avLst/>
            <a:gdLst/>
            <a:ahLst/>
            <a:cxnLst/>
            <a:rect l="l" t="t" r="r" b="b"/>
            <a:pathLst>
              <a:path w="13744575" h="95250">
                <a:moveTo>
                  <a:pt x="13744575" y="0"/>
                </a:moveTo>
                <a:lnTo>
                  <a:pt x="0" y="0"/>
                </a:lnTo>
                <a:lnTo>
                  <a:pt x="0" y="95250"/>
                </a:lnTo>
                <a:lnTo>
                  <a:pt x="13744575" y="95250"/>
                </a:lnTo>
                <a:lnTo>
                  <a:pt x="137445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6994143" y="1860232"/>
            <a:ext cx="10699750" cy="72339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 spc="355" b="1">
                <a:solidFill>
                  <a:srgbClr val="C5259E"/>
                </a:solidFill>
                <a:latin typeface="Trebuchet MS"/>
                <a:cs typeface="Trebuchet MS"/>
              </a:rPr>
              <a:t>CTGAN</a:t>
            </a:r>
            <a:endParaRPr sz="7500">
              <a:latin typeface="Trebuchet MS"/>
              <a:cs typeface="Trebuchet MS"/>
            </a:endParaRPr>
          </a:p>
          <a:p>
            <a:pPr marL="800100" marR="277495" indent="-271780">
              <a:lnSpc>
                <a:spcPct val="115300"/>
              </a:lnSpc>
              <a:spcBef>
                <a:spcPts val="2185"/>
              </a:spcBef>
              <a:buFont typeface="Arial MT"/>
              <a:buChar char="•"/>
              <a:tabLst>
                <a:tab pos="800100" algn="l"/>
              </a:tabLst>
            </a:pPr>
            <a:r>
              <a:rPr dirty="0" sz="2550" spc="95">
                <a:solidFill>
                  <a:srgbClr val="FFFFF9"/>
                </a:solidFill>
                <a:latin typeface="Trebuchet MS"/>
                <a:cs typeface="Trebuchet MS"/>
              </a:rPr>
              <a:t>What</a:t>
            </a:r>
            <a:r>
              <a:rPr dirty="0" sz="2550" spc="-9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is</a:t>
            </a:r>
            <a:r>
              <a:rPr dirty="0" sz="2550" spc="-9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75">
                <a:solidFill>
                  <a:srgbClr val="FFFFF9"/>
                </a:solidFill>
                <a:latin typeface="Trebuchet MS"/>
                <a:cs typeface="Trebuchet MS"/>
              </a:rPr>
              <a:t>CTGAN?</a:t>
            </a:r>
            <a:r>
              <a:rPr dirty="0" sz="2550" spc="-1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75">
                <a:solidFill>
                  <a:srgbClr val="FFFFF9"/>
                </a:solidFill>
                <a:latin typeface="Trebuchet MS"/>
                <a:cs typeface="Trebuchet MS"/>
              </a:rPr>
              <a:t>CTGAN</a:t>
            </a:r>
            <a:r>
              <a:rPr dirty="0" sz="2550" spc="-15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(Conditional</a:t>
            </a:r>
            <a:r>
              <a:rPr dirty="0" sz="2550" spc="-7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Tabular</a:t>
            </a:r>
            <a:r>
              <a:rPr dirty="0" sz="2550" spc="-1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80">
                <a:solidFill>
                  <a:srgbClr val="FFFFF9"/>
                </a:solidFill>
                <a:latin typeface="Trebuchet MS"/>
                <a:cs typeface="Trebuchet MS"/>
              </a:rPr>
              <a:t>GAN)</a:t>
            </a:r>
            <a:r>
              <a:rPr dirty="0" sz="2550" spc="-14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is</a:t>
            </a:r>
            <a:r>
              <a:rPr dirty="0" sz="2550" spc="-1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0">
                <a:solidFill>
                  <a:srgbClr val="FFFFF9"/>
                </a:solidFill>
                <a:latin typeface="Trebuchet MS"/>
                <a:cs typeface="Trebuchet MS"/>
              </a:rPr>
              <a:t>a</a:t>
            </a:r>
            <a:r>
              <a:rPr dirty="0" sz="25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80">
                <a:solidFill>
                  <a:srgbClr val="FFFFF9"/>
                </a:solidFill>
                <a:latin typeface="Trebuchet MS"/>
                <a:cs typeface="Trebuchet MS"/>
              </a:rPr>
              <a:t>deep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learning</a:t>
            </a:r>
            <a:r>
              <a:rPr dirty="0" sz="2550" spc="-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9"/>
                </a:solidFill>
                <a:latin typeface="Trebuchet MS"/>
                <a:cs typeface="Trebuchet MS"/>
              </a:rPr>
              <a:t>model</a:t>
            </a:r>
            <a:r>
              <a:rPr dirty="0" sz="2550" spc="-5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40">
                <a:solidFill>
                  <a:srgbClr val="FFFFF9"/>
                </a:solidFill>
                <a:latin typeface="Trebuchet MS"/>
                <a:cs typeface="Trebuchet MS"/>
              </a:rPr>
              <a:t>for</a:t>
            </a:r>
            <a:r>
              <a:rPr dirty="0" sz="2550" spc="-12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45">
                <a:solidFill>
                  <a:srgbClr val="FFFFF9"/>
                </a:solidFill>
                <a:latin typeface="Trebuchet MS"/>
                <a:cs typeface="Trebuchet MS"/>
              </a:rPr>
              <a:t>generating</a:t>
            </a:r>
            <a:r>
              <a:rPr dirty="0" sz="2550" spc="-12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5">
                <a:solidFill>
                  <a:srgbClr val="FFFFF9"/>
                </a:solidFill>
                <a:latin typeface="Trebuchet MS"/>
                <a:cs typeface="Trebuchet MS"/>
              </a:rPr>
              <a:t>high-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quality</a:t>
            </a:r>
            <a:r>
              <a:rPr dirty="0" sz="2550" spc="-16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synthetic</a:t>
            </a:r>
            <a:r>
              <a:rPr dirty="0" sz="2550" spc="-10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tabular</a:t>
            </a:r>
            <a:r>
              <a:rPr dirty="0" sz="2550" spc="-114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data.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95"/>
              </a:spcBef>
              <a:buClr>
                <a:srgbClr val="FFFFF9"/>
              </a:buClr>
              <a:buFont typeface="Arial MT"/>
              <a:buChar char="•"/>
            </a:pPr>
            <a:endParaRPr sz="2550">
              <a:latin typeface="Trebuchet MS"/>
              <a:cs typeface="Trebuchet MS"/>
            </a:endParaRPr>
          </a:p>
          <a:p>
            <a:pPr marL="800100" marR="593725" indent="-271780">
              <a:lnSpc>
                <a:spcPct val="115300"/>
              </a:lnSpc>
              <a:buFont typeface="Arial MT"/>
              <a:buChar char="•"/>
              <a:tabLst>
                <a:tab pos="800100" algn="l"/>
              </a:tabLst>
            </a:pPr>
            <a:r>
              <a:rPr dirty="0" sz="2550" spc="70">
                <a:solidFill>
                  <a:srgbClr val="FFFFF9"/>
                </a:solidFill>
                <a:latin typeface="Trebuchet MS"/>
                <a:cs typeface="Trebuchet MS"/>
              </a:rPr>
              <a:t>Handling</a:t>
            </a:r>
            <a:r>
              <a:rPr dirty="0" sz="2550" spc="-13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25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35">
                <a:solidFill>
                  <a:srgbClr val="FFFFF9"/>
                </a:solidFill>
                <a:latin typeface="Trebuchet MS"/>
                <a:cs typeface="Trebuchet MS"/>
              </a:rPr>
              <a:t>Distributions:</a:t>
            </a:r>
            <a:r>
              <a:rPr dirty="0" sz="2550" spc="-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9"/>
                </a:solidFill>
                <a:latin typeface="Trebuchet MS"/>
                <a:cs typeface="Trebuchet MS"/>
              </a:rPr>
              <a:t>It</a:t>
            </a:r>
            <a:r>
              <a:rPr dirty="0" sz="2550" spc="-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20">
                <a:solidFill>
                  <a:srgbClr val="FFFFF9"/>
                </a:solidFill>
                <a:latin typeface="Trebuchet MS"/>
                <a:cs typeface="Trebuchet MS"/>
              </a:rPr>
              <a:t>effectively</a:t>
            </a:r>
            <a:r>
              <a:rPr dirty="0" sz="2550" spc="-1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14">
                <a:solidFill>
                  <a:srgbClr val="FFFFF9"/>
                </a:solidFill>
                <a:latin typeface="Trebuchet MS"/>
                <a:cs typeface="Trebuchet MS"/>
              </a:rPr>
              <a:t>models</a:t>
            </a:r>
            <a:r>
              <a:rPr dirty="0" sz="2550" spc="-16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80">
                <a:solidFill>
                  <a:srgbClr val="FFFFF9"/>
                </a:solidFill>
                <a:latin typeface="Trebuchet MS"/>
                <a:cs typeface="Trebuchet MS"/>
              </a:rPr>
              <a:t>complex</a:t>
            </a:r>
            <a:r>
              <a:rPr dirty="0" sz="2550" spc="-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20">
                <a:solidFill>
                  <a:srgbClr val="FFFFF9"/>
                </a:solidFill>
                <a:latin typeface="Trebuchet MS"/>
                <a:cs typeface="Trebuchet MS"/>
              </a:rPr>
              <a:t>data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distributions</a:t>
            </a:r>
            <a:r>
              <a:rPr dirty="0" sz="25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9"/>
                </a:solidFill>
                <a:latin typeface="Trebuchet MS"/>
                <a:cs typeface="Trebuchet MS"/>
              </a:rPr>
              <a:t>and</a:t>
            </a:r>
            <a:r>
              <a:rPr dirty="0" sz="2550" spc="-1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95">
                <a:solidFill>
                  <a:srgbClr val="FFFFF9"/>
                </a:solidFill>
                <a:latin typeface="Trebuchet MS"/>
                <a:cs typeface="Trebuchet MS"/>
              </a:rPr>
              <a:t>addresses</a:t>
            </a:r>
            <a:r>
              <a:rPr dirty="0" sz="2550" spc="-1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60">
                <a:solidFill>
                  <a:srgbClr val="FFFFF9"/>
                </a:solidFill>
                <a:latin typeface="Trebuchet MS"/>
                <a:cs typeface="Trebuchet MS"/>
              </a:rPr>
              <a:t>imbalances</a:t>
            </a:r>
            <a:r>
              <a:rPr dirty="0" sz="2550" spc="-18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in</a:t>
            </a:r>
            <a:r>
              <a:rPr dirty="0" sz="2550" spc="-1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datasets.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Clr>
                <a:srgbClr val="FFFFF9"/>
              </a:buClr>
              <a:buFont typeface="Arial MT"/>
              <a:buChar char="•"/>
            </a:pPr>
            <a:endParaRPr sz="2550">
              <a:latin typeface="Trebuchet MS"/>
              <a:cs typeface="Trebuchet MS"/>
            </a:endParaRPr>
          </a:p>
          <a:p>
            <a:pPr marL="800100" marR="5080" indent="-271780">
              <a:lnSpc>
                <a:spcPct val="115300"/>
              </a:lnSpc>
              <a:buFont typeface="Arial MT"/>
              <a:buChar char="•"/>
              <a:tabLst>
                <a:tab pos="800100" algn="l"/>
              </a:tabLst>
            </a:pP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Realistic</a:t>
            </a:r>
            <a:r>
              <a:rPr dirty="0" sz="25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2550" spc="-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45">
                <a:solidFill>
                  <a:srgbClr val="FFFFF9"/>
                </a:solidFill>
                <a:latin typeface="Trebuchet MS"/>
                <a:cs typeface="Trebuchet MS"/>
              </a:rPr>
              <a:t>Generation:</a:t>
            </a:r>
            <a:r>
              <a:rPr dirty="0" sz="2550" spc="-1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75">
                <a:solidFill>
                  <a:srgbClr val="FFFFF9"/>
                </a:solidFill>
                <a:latin typeface="Trebuchet MS"/>
                <a:cs typeface="Trebuchet MS"/>
              </a:rPr>
              <a:t>CTGAN</a:t>
            </a:r>
            <a:r>
              <a:rPr dirty="0" sz="2550" spc="-13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80">
                <a:solidFill>
                  <a:srgbClr val="FFFFF9"/>
                </a:solidFill>
                <a:latin typeface="Trebuchet MS"/>
                <a:cs typeface="Trebuchet MS"/>
              </a:rPr>
              <a:t>ensures</a:t>
            </a:r>
            <a:r>
              <a:rPr dirty="0" sz="2550" spc="-7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65">
                <a:solidFill>
                  <a:srgbClr val="FFFFF9"/>
                </a:solidFill>
                <a:latin typeface="Trebuchet MS"/>
                <a:cs typeface="Trebuchet MS"/>
              </a:rPr>
              <a:t>that</a:t>
            </a:r>
            <a:r>
              <a:rPr dirty="0" sz="2550" spc="-14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synthetic</a:t>
            </a:r>
            <a:r>
              <a:rPr dirty="0" sz="25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20">
                <a:solidFill>
                  <a:srgbClr val="FFFFF9"/>
                </a:solidFill>
                <a:latin typeface="Trebuchet MS"/>
                <a:cs typeface="Trebuchet MS"/>
              </a:rPr>
              <a:t>data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maintains</a:t>
            </a:r>
            <a:r>
              <a:rPr dirty="0" sz="2550" spc="-7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35">
                <a:solidFill>
                  <a:srgbClr val="FFFFF9"/>
                </a:solidFill>
                <a:latin typeface="Trebuchet MS"/>
                <a:cs typeface="Trebuchet MS"/>
              </a:rPr>
              <a:t>realistic</a:t>
            </a:r>
            <a:r>
              <a:rPr dirty="0" sz="2550" spc="-9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correlations</a:t>
            </a:r>
            <a:r>
              <a:rPr dirty="0" sz="2550" spc="-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9"/>
                </a:solidFill>
                <a:latin typeface="Trebuchet MS"/>
                <a:cs typeface="Trebuchet MS"/>
              </a:rPr>
              <a:t>and</a:t>
            </a:r>
            <a:r>
              <a:rPr dirty="0" sz="2550" spc="-1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relationships</a:t>
            </a:r>
            <a:r>
              <a:rPr dirty="0" sz="2550" spc="-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5">
                <a:solidFill>
                  <a:srgbClr val="FFFFF9"/>
                </a:solidFill>
                <a:latin typeface="Trebuchet MS"/>
                <a:cs typeface="Trebuchet MS"/>
              </a:rPr>
              <a:t>between</a:t>
            </a:r>
            <a:r>
              <a:rPr dirty="0" sz="25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columns.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20"/>
              </a:spcBef>
              <a:buClr>
                <a:srgbClr val="FFFFF9"/>
              </a:buClr>
              <a:buFont typeface="Arial MT"/>
              <a:buChar char="•"/>
            </a:pPr>
            <a:endParaRPr sz="2550">
              <a:latin typeface="Trebuchet MS"/>
              <a:cs typeface="Trebuchet MS"/>
            </a:endParaRPr>
          </a:p>
          <a:p>
            <a:pPr marL="800100" marR="280035" indent="-271780">
              <a:lnSpc>
                <a:spcPct val="114500"/>
              </a:lnSpc>
              <a:buFont typeface="Arial MT"/>
              <a:buChar char="•"/>
              <a:tabLst>
                <a:tab pos="800100" algn="l"/>
              </a:tabLst>
            </a:pPr>
            <a:r>
              <a:rPr dirty="0" sz="2550" spc="165">
                <a:solidFill>
                  <a:srgbClr val="FFFFF9"/>
                </a:solidFill>
                <a:latin typeface="Trebuchet MS"/>
                <a:cs typeface="Trebuchet MS"/>
              </a:rPr>
              <a:t>How</a:t>
            </a:r>
            <a:r>
              <a:rPr dirty="0" sz="2550" spc="-9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50">
                <a:solidFill>
                  <a:srgbClr val="FFFFF9"/>
                </a:solidFill>
                <a:latin typeface="Trebuchet MS"/>
                <a:cs typeface="Trebuchet MS"/>
              </a:rPr>
              <a:t>It</a:t>
            </a:r>
            <a:r>
              <a:rPr dirty="0" sz="2550" spc="-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Works:</a:t>
            </a:r>
            <a:r>
              <a:rPr dirty="0" sz="2550" spc="-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65">
                <a:solidFill>
                  <a:srgbClr val="FFFFF9"/>
                </a:solidFill>
                <a:latin typeface="Trebuchet MS"/>
                <a:cs typeface="Trebuchet MS"/>
              </a:rPr>
              <a:t>CTGAN</a:t>
            </a:r>
            <a:r>
              <a:rPr dirty="0" sz="2550" spc="-13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135">
                <a:solidFill>
                  <a:srgbClr val="FFFFF9"/>
                </a:solidFill>
                <a:latin typeface="Trebuchet MS"/>
                <a:cs typeface="Trebuchet MS"/>
              </a:rPr>
              <a:t>uses</a:t>
            </a:r>
            <a:r>
              <a:rPr dirty="0" sz="2550" spc="-6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0">
                <a:solidFill>
                  <a:srgbClr val="FFFFF9"/>
                </a:solidFill>
                <a:latin typeface="Trebuchet MS"/>
                <a:cs typeface="Trebuchet MS"/>
              </a:rPr>
              <a:t>a</a:t>
            </a:r>
            <a:r>
              <a:rPr dirty="0" sz="2550" spc="-8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generator</a:t>
            </a:r>
            <a:r>
              <a:rPr dirty="0" sz="2550" spc="-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90">
                <a:solidFill>
                  <a:srgbClr val="FFFFF9"/>
                </a:solidFill>
                <a:latin typeface="Trebuchet MS"/>
                <a:cs typeface="Trebuchet MS"/>
              </a:rPr>
              <a:t>and</a:t>
            </a:r>
            <a:r>
              <a:rPr dirty="0" sz="2550" spc="-1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discriminator</a:t>
            </a:r>
            <a:r>
              <a:rPr dirty="0" sz="25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in</a:t>
            </a:r>
            <a:r>
              <a:rPr dirty="0" sz="25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a competitive</a:t>
            </a:r>
            <a:r>
              <a:rPr dirty="0" sz="2550" spc="-4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process,</a:t>
            </a:r>
            <a:r>
              <a:rPr dirty="0" sz="2550" spc="-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0">
                <a:solidFill>
                  <a:srgbClr val="FFFFF9"/>
                </a:solidFill>
                <a:latin typeface="Trebuchet MS"/>
                <a:cs typeface="Trebuchet MS"/>
              </a:rPr>
              <a:t>where</a:t>
            </a:r>
            <a:r>
              <a:rPr dirty="0" sz="2550" spc="-2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the</a:t>
            </a:r>
            <a:r>
              <a:rPr dirty="0" sz="2550" spc="-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generator</a:t>
            </a:r>
            <a:r>
              <a:rPr dirty="0" sz="2550" spc="-2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creates</a:t>
            </a:r>
            <a:r>
              <a:rPr dirty="0" sz="2550" spc="2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synthetic</a:t>
            </a:r>
            <a:r>
              <a:rPr dirty="0" sz="2550" spc="-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data, </a:t>
            </a:r>
            <a:r>
              <a:rPr dirty="0" sz="2550" spc="90">
                <a:solidFill>
                  <a:srgbClr val="FFFFF9"/>
                </a:solidFill>
                <a:latin typeface="Trebuchet MS"/>
                <a:cs typeface="Trebuchet MS"/>
              </a:rPr>
              <a:t>and</a:t>
            </a:r>
            <a:r>
              <a:rPr dirty="0" sz="2550" spc="-1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the</a:t>
            </a:r>
            <a:r>
              <a:rPr dirty="0" sz="2550" spc="-114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discriminator</a:t>
            </a:r>
            <a:r>
              <a:rPr dirty="0" sz="2550" spc="-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distinguishes</a:t>
            </a:r>
            <a:r>
              <a:rPr dirty="0" sz="2550" spc="-7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55">
                <a:solidFill>
                  <a:srgbClr val="FFFFF9"/>
                </a:solidFill>
                <a:latin typeface="Trebuchet MS"/>
                <a:cs typeface="Trebuchet MS"/>
              </a:rPr>
              <a:t>between</a:t>
            </a:r>
            <a:r>
              <a:rPr dirty="0" sz="2550" spc="-10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real</a:t>
            </a:r>
            <a:r>
              <a:rPr dirty="0" sz="2550" spc="-5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65">
                <a:solidFill>
                  <a:srgbClr val="FFFFF9"/>
                </a:solidFill>
                <a:latin typeface="Trebuchet MS"/>
                <a:cs typeface="Trebuchet MS"/>
              </a:rPr>
              <a:t>and</a:t>
            </a:r>
            <a:r>
              <a:rPr dirty="0" sz="2550" spc="-5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fake</a:t>
            </a:r>
            <a:r>
              <a:rPr dirty="0" sz="2550" spc="-11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data,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improving</a:t>
            </a:r>
            <a:r>
              <a:rPr dirty="0" sz="2550" spc="114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20">
                <a:solidFill>
                  <a:srgbClr val="FFFFF9"/>
                </a:solidFill>
                <a:latin typeface="Trebuchet MS"/>
                <a:cs typeface="Trebuchet MS"/>
              </a:rPr>
              <a:t>the</a:t>
            </a:r>
            <a:r>
              <a:rPr dirty="0" sz="2550" spc="3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generator</a:t>
            </a:r>
            <a:r>
              <a:rPr dirty="0" sz="2550" spc="12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>
                <a:solidFill>
                  <a:srgbClr val="FFFFF9"/>
                </a:solidFill>
                <a:latin typeface="Trebuchet MS"/>
                <a:cs typeface="Trebuchet MS"/>
              </a:rPr>
              <a:t>over</a:t>
            </a:r>
            <a:r>
              <a:rPr dirty="0" sz="2550" spc="4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time.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68144" y="3892613"/>
            <a:ext cx="5438775" cy="2074545"/>
          </a:xfrm>
          <a:prstGeom prst="rect">
            <a:avLst/>
          </a:prstGeom>
        </p:spPr>
        <p:txBody>
          <a:bodyPr wrap="square" lIns="0" tIns="252095" rIns="0" bIns="0" rtlCol="0" vert="horz">
            <a:spAutoFit/>
          </a:bodyPr>
          <a:lstStyle/>
          <a:p>
            <a:pPr marL="12700" marR="5080">
              <a:lnSpc>
                <a:spcPct val="79100"/>
              </a:lnSpc>
              <a:spcBef>
                <a:spcPts val="1985"/>
              </a:spcBef>
            </a:pPr>
            <a:r>
              <a:rPr dirty="0" sz="7500" spc="220" b="1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dirty="0" sz="7500" spc="240" b="1">
                <a:solidFill>
                  <a:srgbClr val="C5259E"/>
                </a:solidFill>
                <a:latin typeface="Trebuchet MS"/>
                <a:cs typeface="Trebuchet MS"/>
              </a:rPr>
              <a:t>Stack</a:t>
            </a:r>
            <a:endParaRPr sz="75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2321085"/>
            <a:ext cx="13363575" cy="4927600"/>
            <a:chOff x="0" y="2321085"/>
            <a:chExt cx="13363575" cy="4927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1975" y="2514599"/>
              <a:ext cx="457200" cy="4572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6375" y="2514599"/>
              <a:ext cx="457200" cy="457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1975" y="5715000"/>
              <a:ext cx="457200" cy="44767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06375" y="5695950"/>
              <a:ext cx="457200" cy="4572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21085"/>
              <a:ext cx="2177857" cy="49276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8977883" y="2476182"/>
            <a:ext cx="159448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40" b="1">
                <a:solidFill>
                  <a:srgbClr val="FFFFF9"/>
                </a:solidFill>
                <a:latin typeface="Trebuchet MS"/>
                <a:cs typeface="Trebuchet MS"/>
              </a:rPr>
              <a:t>Frontend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3704569" y="2476182"/>
            <a:ext cx="153035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25" b="1">
                <a:solidFill>
                  <a:srgbClr val="FFFFF9"/>
                </a:solidFill>
                <a:latin typeface="Trebuchet MS"/>
                <a:cs typeface="Trebuchet MS"/>
              </a:rPr>
              <a:t>Backend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77883" y="5672137"/>
            <a:ext cx="2465705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25" b="1">
                <a:solidFill>
                  <a:srgbClr val="FFFFF9"/>
                </a:solidFill>
                <a:latin typeface="Trebuchet MS"/>
                <a:cs typeface="Trebuchet MS"/>
              </a:rPr>
              <a:t>Data</a:t>
            </a:r>
            <a:r>
              <a:rPr dirty="0" sz="2750" spc="-165" b="1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750" spc="110" b="1">
                <a:solidFill>
                  <a:srgbClr val="FFFFF9"/>
                </a:solidFill>
                <a:latin typeface="Trebuchet MS"/>
                <a:cs typeface="Trebuchet MS"/>
              </a:rPr>
              <a:t>Handling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704569" y="5655881"/>
            <a:ext cx="1280160" cy="4489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750" spc="180" b="1">
                <a:solidFill>
                  <a:srgbClr val="FFFFF9"/>
                </a:solidFill>
                <a:latin typeface="Trebuchet MS"/>
                <a:cs typeface="Trebuchet MS"/>
              </a:rPr>
              <a:t>MODEL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975090" y="3528885"/>
            <a:ext cx="3193415" cy="921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</a:pPr>
            <a:r>
              <a:rPr dirty="0" sz="2550" spc="-10">
                <a:solidFill>
                  <a:srgbClr val="FFFFF9"/>
                </a:solidFill>
                <a:latin typeface="Trebuchet MS"/>
                <a:cs typeface="Trebuchet MS"/>
              </a:rPr>
              <a:t>HTML,CSS,Bootstrap, </a:t>
            </a:r>
            <a:r>
              <a:rPr dirty="0" sz="2550" spc="-80">
                <a:solidFill>
                  <a:srgbClr val="FFFFF9"/>
                </a:solidFill>
                <a:latin typeface="Trebuchet MS"/>
                <a:cs typeface="Trebuchet MS"/>
              </a:rPr>
              <a:t>Jinja2</a:t>
            </a:r>
            <a:r>
              <a:rPr dirty="0" sz="2550" spc="-15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550" spc="40">
                <a:solidFill>
                  <a:srgbClr val="FFFFF9"/>
                </a:solidFill>
                <a:latin typeface="Trebuchet MS"/>
                <a:cs typeface="Trebuchet MS"/>
              </a:rPr>
              <a:t>Templates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704569" y="3597338"/>
            <a:ext cx="215201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>
                <a:solidFill>
                  <a:srgbClr val="FFFFF9"/>
                </a:solidFill>
                <a:latin typeface="Trebuchet MS"/>
                <a:cs typeface="Trebuchet MS"/>
              </a:rPr>
              <a:t>Python,</a:t>
            </a:r>
            <a:r>
              <a:rPr dirty="0" sz="2700" spc="35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700" spc="65">
                <a:solidFill>
                  <a:srgbClr val="FFFFF9"/>
                </a:solidFill>
                <a:latin typeface="Trebuchet MS"/>
                <a:cs typeface="Trebuchet MS"/>
              </a:rPr>
              <a:t>Flask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977883" y="6924611"/>
            <a:ext cx="245300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55">
                <a:solidFill>
                  <a:srgbClr val="FFFFF9"/>
                </a:solidFill>
                <a:latin typeface="Trebuchet MS"/>
                <a:cs typeface="Trebuchet MS"/>
              </a:rPr>
              <a:t>Pandas,</a:t>
            </a:r>
            <a:r>
              <a:rPr dirty="0" sz="2600" spc="-180">
                <a:solidFill>
                  <a:srgbClr val="FFFFF9"/>
                </a:solidFill>
                <a:latin typeface="Trebuchet MS"/>
                <a:cs typeface="Trebuchet MS"/>
              </a:rPr>
              <a:t> </a:t>
            </a:r>
            <a:r>
              <a:rPr dirty="0" sz="2600" spc="180">
                <a:solidFill>
                  <a:srgbClr val="FFFFF9"/>
                </a:solidFill>
                <a:latin typeface="Trebuchet MS"/>
                <a:cs typeface="Trebuchet MS"/>
              </a:rPr>
              <a:t>Numpy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705205" y="6878637"/>
            <a:ext cx="1309370" cy="471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45" b="1">
                <a:solidFill>
                  <a:srgbClr val="FFFFF9"/>
                </a:solidFill>
                <a:latin typeface="Trebuchet MS"/>
                <a:cs typeface="Trebuchet MS"/>
              </a:rPr>
              <a:t>CTGAN</a:t>
            </a:r>
            <a:endParaRPr sz="2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5975" y="0"/>
            <a:ext cx="8582025" cy="75342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2699639"/>
            <a:ext cx="16790670" cy="7587615"/>
            <a:chOff x="0" y="2699639"/>
            <a:chExt cx="16790670" cy="758761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022" y="2699639"/>
              <a:ext cx="16075139" cy="711328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743325"/>
              <a:ext cx="8334375" cy="654367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97576" y="2034603"/>
            <a:ext cx="5645150" cy="1169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 spc="175"/>
              <a:t>Flow</a:t>
            </a:r>
            <a:r>
              <a:rPr dirty="0" sz="7500" spc="-450"/>
              <a:t> </a:t>
            </a:r>
            <a:r>
              <a:rPr dirty="0" sz="7500" spc="125"/>
              <a:t>of</a:t>
            </a:r>
            <a:r>
              <a:rPr dirty="0" sz="7500"/>
              <a:t> </a:t>
            </a:r>
            <a:r>
              <a:rPr dirty="0" sz="7500" spc="530">
                <a:solidFill>
                  <a:srgbClr val="C5259E"/>
                </a:solidFill>
              </a:rPr>
              <a:t>SGD</a:t>
            </a:r>
            <a:endParaRPr sz="7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4212" y="921385"/>
            <a:ext cx="7382509" cy="1444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300" spc="490" b="1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9300" spc="-6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300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9300" spc="-6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300" spc="180" b="1">
                <a:solidFill>
                  <a:srgbClr val="FFFFFF"/>
                </a:solidFill>
                <a:latin typeface="Trebuchet MS"/>
                <a:cs typeface="Trebuchet MS"/>
              </a:rPr>
              <a:t>works</a:t>
            </a:r>
            <a:endParaRPr sz="9300">
              <a:latin typeface="Trebuchet MS"/>
              <a:cs typeface="Trebuchet MS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83185" rIns="0" bIns="0" rtlCol="0" vert="horz">
            <a:spAutoFit/>
          </a:bodyPr>
          <a:lstStyle/>
          <a:p>
            <a:pPr algn="just" marL="412115" marR="925194" indent="-399415">
              <a:lnSpc>
                <a:spcPts val="3900"/>
              </a:lnSpc>
              <a:spcBef>
                <a:spcPts val="655"/>
              </a:spcBef>
              <a:buFont typeface="Arial MT"/>
              <a:buChar char="•"/>
              <a:tabLst>
                <a:tab pos="413384" algn="l"/>
              </a:tabLst>
            </a:pPr>
            <a:r>
              <a:rPr dirty="0" spc="120"/>
              <a:t>User</a:t>
            </a:r>
            <a:r>
              <a:rPr dirty="0" spc="-204"/>
              <a:t> </a:t>
            </a:r>
            <a:r>
              <a:rPr dirty="0" spc="145"/>
              <a:t>selects</a:t>
            </a:r>
            <a:r>
              <a:rPr dirty="0" spc="-215"/>
              <a:t> </a:t>
            </a:r>
            <a:r>
              <a:rPr dirty="0" spc="185"/>
              <a:t>sample</a:t>
            </a:r>
            <a:r>
              <a:rPr dirty="0" spc="-225"/>
              <a:t> </a:t>
            </a:r>
            <a:r>
              <a:rPr dirty="0" spc="-25"/>
              <a:t>size, </a:t>
            </a:r>
            <a:r>
              <a:rPr dirty="0" spc="-25"/>
              <a:t>	</a:t>
            </a:r>
            <a:r>
              <a:rPr dirty="0" spc="160"/>
              <a:t>column</a:t>
            </a:r>
            <a:r>
              <a:rPr dirty="0" spc="-130"/>
              <a:t> </a:t>
            </a:r>
            <a:r>
              <a:rPr dirty="0"/>
              <a:t>details,</a:t>
            </a:r>
            <a:r>
              <a:rPr dirty="0" spc="-105"/>
              <a:t> </a:t>
            </a:r>
            <a:r>
              <a:rPr dirty="0" spc="145"/>
              <a:t>and</a:t>
            </a:r>
            <a:r>
              <a:rPr dirty="0" spc="-125"/>
              <a:t> </a:t>
            </a:r>
            <a:r>
              <a:rPr dirty="0" spc="110"/>
              <a:t>data </a:t>
            </a:r>
            <a:r>
              <a:rPr dirty="0" spc="110"/>
              <a:t>	</a:t>
            </a:r>
            <a:r>
              <a:rPr dirty="0" spc="-10"/>
              <a:t>types.</a:t>
            </a:r>
          </a:p>
          <a:p>
            <a:pPr marL="413384" marR="261620" indent="-400685">
              <a:lnSpc>
                <a:spcPts val="3900"/>
              </a:lnSpc>
              <a:spcBef>
                <a:spcPts val="3915"/>
              </a:spcBef>
              <a:buFont typeface="Arial MT"/>
              <a:buChar char="•"/>
              <a:tabLst>
                <a:tab pos="413384" algn="l"/>
              </a:tabLst>
            </a:pPr>
            <a:r>
              <a:rPr dirty="0" spc="165"/>
              <a:t>Backend</a:t>
            </a:r>
            <a:r>
              <a:rPr dirty="0" spc="-170"/>
              <a:t> </a:t>
            </a:r>
            <a:r>
              <a:rPr dirty="0" spc="155"/>
              <a:t>processes</a:t>
            </a:r>
            <a:r>
              <a:rPr dirty="0" spc="-130"/>
              <a:t> </a:t>
            </a:r>
            <a:r>
              <a:rPr dirty="0" spc="125"/>
              <a:t>and </a:t>
            </a:r>
            <a:r>
              <a:rPr dirty="0" spc="130"/>
              <a:t>generates</a:t>
            </a:r>
            <a:r>
              <a:rPr dirty="0" spc="-204"/>
              <a:t> </a:t>
            </a:r>
            <a:r>
              <a:rPr dirty="0" spc="130"/>
              <a:t>data</a:t>
            </a:r>
            <a:r>
              <a:rPr dirty="0" spc="-190"/>
              <a:t> </a:t>
            </a:r>
            <a:r>
              <a:rPr dirty="0" spc="70"/>
              <a:t>accordingly.</a:t>
            </a:r>
          </a:p>
          <a:p>
            <a:pPr marL="412750" indent="-400050">
              <a:lnSpc>
                <a:spcPct val="100000"/>
              </a:lnSpc>
              <a:spcBef>
                <a:spcPts val="3379"/>
              </a:spcBef>
              <a:buFont typeface="Arial MT"/>
              <a:buChar char="•"/>
              <a:tabLst>
                <a:tab pos="412750" algn="l"/>
              </a:tabLst>
            </a:pPr>
            <a:r>
              <a:rPr dirty="0" spc="150"/>
              <a:t>Data</a:t>
            </a:r>
            <a:r>
              <a:rPr dirty="0" spc="-215"/>
              <a:t> </a:t>
            </a:r>
            <a:r>
              <a:rPr dirty="0" spc="55"/>
              <a:t>is</a:t>
            </a:r>
            <a:r>
              <a:rPr dirty="0" spc="-220"/>
              <a:t> </a:t>
            </a:r>
            <a:r>
              <a:rPr dirty="0" spc="155"/>
              <a:t>shown</a:t>
            </a:r>
            <a:r>
              <a:rPr dirty="0" spc="-180"/>
              <a:t> </a:t>
            </a:r>
            <a:r>
              <a:rPr dirty="0" spc="-35"/>
              <a:t>in</a:t>
            </a:r>
            <a:r>
              <a:rPr dirty="0" spc="-180"/>
              <a:t> </a:t>
            </a:r>
            <a:r>
              <a:rPr dirty="0" spc="155"/>
              <a:t>a</a:t>
            </a:r>
            <a:r>
              <a:rPr dirty="0" spc="-220"/>
              <a:t> </a:t>
            </a:r>
            <a:r>
              <a:rPr dirty="0" spc="100"/>
              <a:t>table</a:t>
            </a:r>
            <a:r>
              <a:rPr dirty="0" spc="-165"/>
              <a:t> </a:t>
            </a:r>
            <a:r>
              <a:rPr dirty="0" spc="-10"/>
              <a:t>view.</a:t>
            </a:r>
          </a:p>
          <a:p>
            <a:pPr marL="413384" marR="631825" indent="-400685">
              <a:lnSpc>
                <a:spcPts val="3910"/>
              </a:lnSpc>
              <a:spcBef>
                <a:spcPts val="3950"/>
              </a:spcBef>
              <a:buFont typeface="Arial MT"/>
              <a:buChar char="•"/>
              <a:tabLst>
                <a:tab pos="413384" algn="l"/>
              </a:tabLst>
            </a:pPr>
            <a:r>
              <a:rPr dirty="0" spc="120"/>
              <a:t>User</a:t>
            </a:r>
            <a:r>
              <a:rPr dirty="0" spc="-195"/>
              <a:t> </a:t>
            </a:r>
            <a:r>
              <a:rPr dirty="0" spc="165"/>
              <a:t>can</a:t>
            </a:r>
            <a:r>
              <a:rPr dirty="0" spc="-240"/>
              <a:t> </a:t>
            </a:r>
            <a:r>
              <a:rPr dirty="0" spc="175"/>
              <a:t>download</a:t>
            </a:r>
            <a:r>
              <a:rPr dirty="0" spc="-180"/>
              <a:t> </a:t>
            </a:r>
            <a:r>
              <a:rPr dirty="0" spc="-25"/>
              <a:t>the </a:t>
            </a:r>
            <a:r>
              <a:rPr dirty="0" spc="125"/>
              <a:t>generated</a:t>
            </a:r>
            <a:r>
              <a:rPr dirty="0" spc="-235"/>
              <a:t> </a:t>
            </a:r>
            <a:r>
              <a:rPr dirty="0" spc="125"/>
              <a:t>dataset</a:t>
            </a:r>
            <a:r>
              <a:rPr dirty="0" spc="-175"/>
              <a:t> </a:t>
            </a:r>
            <a:r>
              <a:rPr dirty="0" spc="190"/>
              <a:t>as</a:t>
            </a:r>
            <a:r>
              <a:rPr dirty="0" spc="-135"/>
              <a:t> </a:t>
            </a:r>
            <a:r>
              <a:rPr dirty="0" spc="65"/>
              <a:t>CSV.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477520">
              <a:lnSpc>
                <a:spcPct val="100000"/>
              </a:lnSpc>
              <a:spcBef>
                <a:spcPts val="135"/>
              </a:spcBef>
            </a:pPr>
            <a:r>
              <a:rPr dirty="0" spc="114"/>
              <a:t>Features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1955" algn="l"/>
              </a:tabLst>
            </a:pPr>
            <a:r>
              <a:rPr dirty="0" spc="120"/>
              <a:t>Supports</a:t>
            </a:r>
            <a:r>
              <a:rPr dirty="0" spc="-225"/>
              <a:t> </a:t>
            </a:r>
            <a:r>
              <a:rPr dirty="0" spc="65"/>
              <a:t>multiple</a:t>
            </a:r>
            <a:r>
              <a:rPr dirty="0" spc="-225"/>
              <a:t> </a:t>
            </a:r>
            <a:r>
              <a:rPr dirty="0" spc="114"/>
              <a:t>data</a:t>
            </a:r>
            <a:r>
              <a:rPr dirty="0" spc="-210"/>
              <a:t> </a:t>
            </a:r>
            <a:r>
              <a:rPr dirty="0" spc="-10"/>
              <a:t>types.</a:t>
            </a:r>
          </a:p>
          <a:p>
            <a:pPr marL="402590" marR="1106805" indent="-389890">
              <a:lnSpc>
                <a:spcPts val="3829"/>
              </a:lnSpc>
              <a:spcBef>
                <a:spcPts val="3800"/>
              </a:spcBef>
              <a:buFont typeface="Arial MT"/>
              <a:buChar char="•"/>
              <a:tabLst>
                <a:tab pos="402590" algn="l"/>
              </a:tabLst>
            </a:pPr>
            <a:r>
              <a:rPr dirty="0" spc="90"/>
              <a:t>Customizable</a:t>
            </a:r>
            <a:r>
              <a:rPr dirty="0" spc="-235"/>
              <a:t> </a:t>
            </a:r>
            <a:r>
              <a:rPr dirty="0" spc="80"/>
              <a:t>number</a:t>
            </a:r>
            <a:r>
              <a:rPr dirty="0" spc="-204"/>
              <a:t> </a:t>
            </a:r>
            <a:r>
              <a:rPr dirty="0" spc="40"/>
              <a:t>of </a:t>
            </a:r>
            <a:r>
              <a:rPr dirty="0" spc="160"/>
              <a:t>samples</a:t>
            </a:r>
            <a:r>
              <a:rPr dirty="0" spc="-229"/>
              <a:t> </a:t>
            </a:r>
            <a:r>
              <a:rPr dirty="0" spc="145"/>
              <a:t>and</a:t>
            </a:r>
            <a:r>
              <a:rPr dirty="0" spc="-165"/>
              <a:t> </a:t>
            </a:r>
            <a:r>
              <a:rPr dirty="0" spc="50"/>
              <a:t>columns.</a:t>
            </a:r>
          </a:p>
          <a:p>
            <a:pPr marL="401955" indent="-389255">
              <a:lnSpc>
                <a:spcPct val="100000"/>
              </a:lnSpc>
              <a:spcBef>
                <a:spcPts val="3215"/>
              </a:spcBef>
              <a:buFont typeface="Arial MT"/>
              <a:buChar char="•"/>
              <a:tabLst>
                <a:tab pos="401955" algn="l"/>
              </a:tabLst>
            </a:pPr>
            <a:r>
              <a:rPr dirty="0" spc="140"/>
              <a:t>Easy-</a:t>
            </a:r>
            <a:r>
              <a:rPr dirty="0" spc="95"/>
              <a:t>to-</a:t>
            </a:r>
            <a:r>
              <a:rPr dirty="0" spc="130"/>
              <a:t>use</a:t>
            </a:r>
            <a:r>
              <a:rPr dirty="0" spc="-229"/>
              <a:t> </a:t>
            </a:r>
            <a:r>
              <a:rPr dirty="0" spc="-10"/>
              <a:t>interface.</a:t>
            </a:r>
          </a:p>
          <a:p>
            <a:pPr marL="401955" indent="-389255">
              <a:lnSpc>
                <a:spcPct val="100000"/>
              </a:lnSpc>
              <a:spcBef>
                <a:spcPts val="3260"/>
              </a:spcBef>
              <a:buFont typeface="Arial MT"/>
              <a:buChar char="•"/>
              <a:tabLst>
                <a:tab pos="401955" algn="l"/>
              </a:tabLst>
            </a:pPr>
            <a:r>
              <a:rPr dirty="0" spc="275"/>
              <a:t>CSV</a:t>
            </a:r>
            <a:r>
              <a:rPr dirty="0" spc="-204"/>
              <a:t> </a:t>
            </a:r>
            <a:r>
              <a:rPr dirty="0" spc="145"/>
              <a:t>download</a:t>
            </a:r>
            <a:r>
              <a:rPr dirty="0" spc="-170"/>
              <a:t> </a:t>
            </a:r>
            <a:r>
              <a:rPr dirty="0" spc="-10"/>
              <a:t>option.</a:t>
            </a:r>
          </a:p>
          <a:p>
            <a:pPr marL="402590" marR="1018540" indent="-389890">
              <a:lnSpc>
                <a:spcPts val="3750"/>
              </a:lnSpc>
              <a:spcBef>
                <a:spcPts val="3940"/>
              </a:spcBef>
              <a:buFont typeface="Arial MT"/>
              <a:buChar char="•"/>
              <a:tabLst>
                <a:tab pos="402590" algn="l"/>
              </a:tabLst>
            </a:pPr>
            <a:r>
              <a:rPr dirty="0" spc="60"/>
              <a:t>Realistic</a:t>
            </a:r>
            <a:r>
              <a:rPr dirty="0" spc="-185"/>
              <a:t> </a:t>
            </a:r>
            <a:r>
              <a:rPr dirty="0" spc="114"/>
              <a:t>data</a:t>
            </a:r>
            <a:r>
              <a:rPr dirty="0" spc="-220"/>
              <a:t> </a:t>
            </a:r>
            <a:r>
              <a:rPr dirty="0" spc="50"/>
              <a:t>generation </a:t>
            </a:r>
            <a:r>
              <a:rPr dirty="0" spc="130"/>
              <a:t>using</a:t>
            </a:r>
            <a:r>
              <a:rPr dirty="0" spc="-204"/>
              <a:t> </a:t>
            </a:r>
            <a:r>
              <a:rPr dirty="0" spc="65"/>
              <a:t>CTGAN.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4624" y="0"/>
              <a:ext cx="11763375" cy="54292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29250"/>
              <a:ext cx="9820274" cy="48577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2125" y="9001125"/>
              <a:ext cx="409575" cy="4191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75" y="1400175"/>
              <a:ext cx="16859250" cy="84963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7669" y="177228"/>
            <a:ext cx="4902835" cy="1169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/>
              <a:t>Home</a:t>
            </a:r>
            <a:r>
              <a:rPr dirty="0" sz="7500" spc="-100"/>
              <a:t> </a:t>
            </a:r>
            <a:r>
              <a:rPr dirty="0" sz="7500" spc="-90"/>
              <a:t>Page</a:t>
            </a:r>
            <a:endParaRPr sz="7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1750" y="0"/>
            <a:ext cx="11906250" cy="54102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2125" y="9001125"/>
            <a:ext cx="409575" cy="4191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72844" y="5059362"/>
            <a:ext cx="4656455" cy="1169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 spc="-10" b="1">
                <a:solidFill>
                  <a:srgbClr val="C5259E"/>
                </a:solidFill>
                <a:latin typeface="Trebuchet MS"/>
                <a:cs typeface="Trebuchet MS"/>
              </a:rPr>
              <a:t>Learnings:</a:t>
            </a:r>
            <a:endParaRPr sz="7500">
              <a:latin typeface="Trebuchet MS"/>
              <a:cs typeface="Trebuchet MS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050795" y="7128573"/>
            <a:ext cx="8566785" cy="1478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90525" algn="l"/>
              </a:tabLst>
            </a:pP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Exposure</a:t>
            </a:r>
            <a:r>
              <a:rPr dirty="0" sz="35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5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advanced</a:t>
            </a:r>
            <a:r>
              <a:rPr dirty="0" sz="35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GAN</a:t>
            </a:r>
            <a:r>
              <a:rPr dirty="0" sz="35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Trebuchet MS"/>
                <a:cs typeface="Trebuchet MS"/>
              </a:rPr>
              <a:t>techniques.</a:t>
            </a:r>
            <a:endParaRPr sz="3500">
              <a:latin typeface="Trebuchet MS"/>
              <a:cs typeface="Trebuchet MS"/>
            </a:endParaRPr>
          </a:p>
          <a:p>
            <a:pPr marL="390525" indent="-377825">
              <a:lnSpc>
                <a:spcPct val="100000"/>
              </a:lnSpc>
              <a:spcBef>
                <a:spcPts val="3005"/>
              </a:spcBef>
              <a:buFont typeface="Arial MT"/>
              <a:buChar char="•"/>
              <a:tabLst>
                <a:tab pos="390525" algn="l"/>
              </a:tabLst>
            </a:pP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Exposure</a:t>
            </a:r>
            <a:r>
              <a:rPr dirty="0" sz="35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35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35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2844" y="1252855"/>
            <a:ext cx="5415915" cy="1169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0" spc="165">
                <a:solidFill>
                  <a:srgbClr val="C5259E"/>
                </a:solidFill>
              </a:rPr>
              <a:t>Challenges:</a:t>
            </a:r>
            <a:endParaRPr sz="7500"/>
          </a:p>
        </p:txBody>
      </p:sp>
      <p:sp>
        <p:nvSpPr>
          <p:cNvPr id="7" name="object 7" descr=""/>
          <p:cNvSpPr txBox="1"/>
          <p:nvPr/>
        </p:nvSpPr>
        <p:spPr>
          <a:xfrm>
            <a:off x="2050795" y="2797238"/>
            <a:ext cx="9027795" cy="1478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90525" indent="-37782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90525" algn="l"/>
              </a:tabLst>
            </a:pPr>
            <a:r>
              <a:rPr dirty="0" sz="3500" spc="185" b="1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dirty="0" sz="35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55" b="1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35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11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500" spc="-229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Trebuchet MS"/>
                <a:cs typeface="Trebuchet MS"/>
              </a:rPr>
              <a:t>types.</a:t>
            </a:r>
            <a:endParaRPr sz="3500">
              <a:latin typeface="Trebuchet MS"/>
              <a:cs typeface="Trebuchet MS"/>
            </a:endParaRPr>
          </a:p>
          <a:p>
            <a:pPr marL="390525" indent="-377825">
              <a:lnSpc>
                <a:spcPct val="100000"/>
              </a:lnSpc>
              <a:spcBef>
                <a:spcPts val="3005"/>
              </a:spcBef>
              <a:buFont typeface="Arial MT"/>
              <a:buChar char="•"/>
              <a:tabLst>
                <a:tab pos="390525" algn="l"/>
              </a:tabLst>
            </a:pPr>
            <a:r>
              <a:rPr dirty="0" sz="3500" spc="50" b="1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r>
              <a:rPr dirty="0" sz="35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65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35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b="1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3500" spc="-1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150" b="1">
                <a:solidFill>
                  <a:srgbClr val="FFFFFF"/>
                </a:solidFill>
                <a:latin typeface="Trebuchet MS"/>
                <a:cs typeface="Trebuchet MS"/>
              </a:rPr>
              <a:t>sample</a:t>
            </a:r>
            <a:r>
              <a:rPr dirty="0" sz="35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60" b="1">
                <a:solidFill>
                  <a:srgbClr val="FFFFFF"/>
                </a:solidFill>
                <a:latin typeface="Trebuchet MS"/>
                <a:cs typeface="Trebuchet MS"/>
              </a:rPr>
              <a:t>affect</a:t>
            </a:r>
            <a:r>
              <a:rPr dirty="0" sz="35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85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3500" spc="-1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500" spc="-10" b="1">
                <a:solidFill>
                  <a:srgbClr val="FFFFFF"/>
                </a:solidFill>
                <a:latin typeface="Trebuchet MS"/>
                <a:cs typeface="Trebuchet MS"/>
              </a:rPr>
              <a:t>output.</a:t>
            </a:r>
            <a:endParaRPr sz="350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1638300"/>
            <a:ext cx="457200" cy="4572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100" y="5667375"/>
            <a:ext cx="457200" cy="45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2025-10-04T18:46:36Z</dcterms:created>
  <dcterms:modified xsi:type="dcterms:W3CDTF">2025-10-04T18:46:36Z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2025-10-04T00:00:00Z</vt:filetime>
  </property>
  <property fmtid="{D5CDD505-2E9C-101B-9397-08002B2CF9AE}" pid="3" name="LastSaved">
    <vt:filetime>2025-10-04T00:00:00Z</vt:filetime>
  </property>
</Properties>
</file>